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handoutMasterIdLst>
    <p:handoutMasterId r:id="rId9"/>
  </p:handoutMasterIdLst>
  <p:sldIdLst>
    <p:sldId id="262" r:id="rId2"/>
    <p:sldId id="258" r:id="rId3"/>
    <p:sldId id="257" r:id="rId4"/>
    <p:sldId id="256" r:id="rId5"/>
    <p:sldId id="259" r:id="rId6"/>
    <p:sldId id="261" r:id="rId7"/>
    <p:sldId id="260" r:id="rId8"/>
  </p:sldIdLst>
  <p:sldSz cx="12192000" cy="6858000"/>
  <p:notesSz cx="9926638" cy="679767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my Cussell-Smith" initials="AC" lastIdx="1" clrIdx="0">
    <p:extLst>
      <p:ext uri="{19B8F6BF-5375-455C-9EA6-DF929625EA0E}">
        <p15:presenceInfo xmlns:p15="http://schemas.microsoft.com/office/powerpoint/2012/main" userId="S-1-5-21-71434077-2985524161-1934249963-419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01-08T10:29:12.110" idx="1">
    <p:pos x="10" y="10"/>
    <p:text/>
    <p:extLst>
      <p:ext uri="{C676402C-5697-4E1C-873F-D02D1690AC5C}">
        <p15:threadingInfo xmlns:p15="http://schemas.microsoft.com/office/powerpoint/2012/main" timeZoneBias="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621696" y="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2FAE8C-EE86-484D-893A-493C1526BB5D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45741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621696" y="6457410"/>
            <a:ext cx="4302625" cy="34026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12827C-45FE-4D1B-B99F-DE4124FA3E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49336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3CB58-A2CA-43B9-89B3-148C51F18D29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F83C6-BA1F-4A71-B477-114DBBB18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00372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3CB58-A2CA-43B9-89B3-148C51F18D29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F83C6-BA1F-4A71-B477-114DBBB18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057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3CB58-A2CA-43B9-89B3-148C51F18D29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F83C6-BA1F-4A71-B477-114DBBB18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5939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3CB58-A2CA-43B9-89B3-148C51F18D29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F83C6-BA1F-4A71-B477-114DBBB18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1248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3CB58-A2CA-43B9-89B3-148C51F18D29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F83C6-BA1F-4A71-B477-114DBBB18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81547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3CB58-A2CA-43B9-89B3-148C51F18D29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F83C6-BA1F-4A71-B477-114DBBB18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995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3CB58-A2CA-43B9-89B3-148C51F18D29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F83C6-BA1F-4A71-B477-114DBBB18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09496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3CB58-A2CA-43B9-89B3-148C51F18D29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F83C6-BA1F-4A71-B477-114DBBB18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189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F83C6-BA1F-4A71-B477-114DBBB18B06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3CB58-A2CA-43B9-89B3-148C51F18D29}" type="datetimeFigureOut">
              <a:rPr lang="en-GB" smtClean="0"/>
              <a:t>20/01/2020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2455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3CB58-A2CA-43B9-89B3-148C51F18D29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F83C6-BA1F-4A71-B477-114DBBB18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484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3CB58-A2CA-43B9-89B3-148C51F18D29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F83C6-BA1F-4A71-B477-114DBBB18B06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46214946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3CB58-A2CA-43B9-89B3-148C51F18D29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F83C6-BA1F-4A71-B477-114DBBB18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81716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3CB58-A2CA-43B9-89B3-148C51F18D29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F83C6-BA1F-4A71-B477-114DBBB18B06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467010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3CB58-A2CA-43B9-89B3-148C51F18D29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F83C6-BA1F-4A71-B477-114DBBB18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57357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3CB58-A2CA-43B9-89B3-148C51F18D29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F83C6-BA1F-4A71-B477-114DBBB18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55151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E3CB58-A2CA-43B9-89B3-148C51F18D29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7F83C6-BA1F-4A71-B477-114DBBB18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96667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E3CB58-A2CA-43B9-89B3-148C51F18D29}" type="datetimeFigureOut">
              <a:rPr lang="en-GB" smtClean="0"/>
              <a:t>20/01/2020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07F83C6-BA1F-4A71-B477-114DBBB18B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21992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018268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en-GB" sz="8800" dirty="0" smtClean="0"/>
              <a:t>Phase 3 Phonics Workshop</a:t>
            </a:r>
            <a:endParaRPr lang="en-GB" sz="8800" dirty="0"/>
          </a:p>
        </p:txBody>
      </p:sp>
    </p:spTree>
    <p:extLst>
      <p:ext uri="{BB962C8B-B14F-4D97-AF65-F5344CB8AC3E}">
        <p14:creationId xmlns:p14="http://schemas.microsoft.com/office/powerpoint/2010/main" val="545476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838200" y="365124"/>
            <a:ext cx="10467109" cy="185853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600" b="1" dirty="0" smtClean="0">
                <a:latin typeface="NTPrint" panose="03000400000000000000" pitchFamily="66" charset="0"/>
              </a:rPr>
              <a:t>Phase 3 Letters and Sounds </a:t>
            </a:r>
            <a:r>
              <a:rPr lang="en-GB" dirty="0" smtClean="0">
                <a:latin typeface="NTPrint" panose="03000400000000000000" pitchFamily="66" charset="0"/>
              </a:rPr>
              <a:t/>
            </a:r>
            <a:br>
              <a:rPr lang="en-GB" dirty="0" smtClean="0">
                <a:latin typeface="NTPrint" panose="03000400000000000000" pitchFamily="66" charset="0"/>
              </a:rPr>
            </a:br>
            <a:endParaRPr lang="en-GB" dirty="0">
              <a:latin typeface="NTPrint" panose="03000400000000000000" pitchFamily="66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838200" y="1736725"/>
            <a:ext cx="10633363" cy="194165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latin typeface="NTPrint" panose="03000400000000000000" pitchFamily="66" charset="0"/>
              </a:rPr>
              <a:t>What vocabulary will my child be using during lessons?</a:t>
            </a:r>
          </a:p>
          <a:p>
            <a:endParaRPr lang="en-GB" dirty="0" smtClean="0">
              <a:latin typeface="NTPrint" panose="03000400000000000000" pitchFamily="66" charset="0"/>
            </a:endParaRPr>
          </a:p>
          <a:p>
            <a:r>
              <a:rPr lang="en-GB" dirty="0" smtClean="0">
                <a:latin typeface="NTPrint" panose="03000400000000000000" pitchFamily="66" charset="0"/>
              </a:rPr>
              <a:t> </a:t>
            </a:r>
            <a:br>
              <a:rPr lang="en-GB" dirty="0" smtClean="0">
                <a:latin typeface="NTPrint" panose="03000400000000000000" pitchFamily="66" charset="0"/>
              </a:rPr>
            </a:br>
            <a:endParaRPr lang="en-GB" dirty="0">
              <a:latin typeface="NTPrint" panose="03000400000000000000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38201" y="2413338"/>
            <a:ext cx="1046710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i="0" u="none" strike="noStrike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NTPrint" panose="03000400000000000000" pitchFamily="66" charset="0"/>
              </a:rPr>
              <a:t>Phoneme</a:t>
            </a:r>
            <a:r>
              <a:rPr lang="en-GB" sz="2400" b="0" i="0" u="none" strike="noStrike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NTPrint" panose="03000400000000000000" pitchFamily="66" charset="0"/>
              </a:rPr>
              <a:t> </a:t>
            </a:r>
            <a:r>
              <a:rPr lang="en-GB" sz="2800" b="0" i="0" u="none" strike="noStrike" dirty="0" smtClean="0">
                <a:solidFill>
                  <a:srgbClr val="666666"/>
                </a:solidFill>
                <a:effectLst/>
                <a:latin typeface="NTPrint" panose="03000400000000000000" pitchFamily="66" charset="0"/>
              </a:rPr>
              <a:t>- The smallest unit of sound. There are approximately 44 phonemes in English (it depends on different accents). Phonemes can be put together to make words. </a:t>
            </a:r>
          </a:p>
          <a:p>
            <a:endParaRPr lang="en-GB" sz="2800" b="0" i="0" u="none" strike="noStrike" dirty="0" smtClean="0">
              <a:solidFill>
                <a:srgbClr val="666666"/>
              </a:solidFill>
              <a:effectLst/>
              <a:latin typeface="NTPrint" panose="03000400000000000000" pitchFamily="66" charset="0"/>
            </a:endParaRPr>
          </a:p>
          <a:p>
            <a:r>
              <a:rPr lang="en-GB" sz="2800" b="1" i="0" u="none" strike="noStrike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NTPrint" panose="03000400000000000000" pitchFamily="66" charset="0"/>
              </a:rPr>
              <a:t>Grapheme</a:t>
            </a:r>
            <a:r>
              <a:rPr lang="en-GB" sz="2800" b="0" i="0" u="none" strike="noStrike" dirty="0" smtClean="0">
                <a:solidFill>
                  <a:srgbClr val="666666"/>
                </a:solidFill>
                <a:effectLst/>
                <a:latin typeface="NTPrint" panose="03000400000000000000" pitchFamily="66" charset="0"/>
              </a:rPr>
              <a:t> - A way of writing down a phoneme. Graphemes can be made up from 1 letter e.g. p, 2 letters e.g. </a:t>
            </a:r>
            <a:r>
              <a:rPr lang="en-GB" sz="2800" b="0" i="0" u="none" strike="noStrike" dirty="0" err="1" smtClean="0">
                <a:solidFill>
                  <a:srgbClr val="666666"/>
                </a:solidFill>
                <a:effectLst/>
                <a:latin typeface="NTPrint" panose="03000400000000000000" pitchFamily="66" charset="0"/>
              </a:rPr>
              <a:t>sh</a:t>
            </a:r>
            <a:r>
              <a:rPr lang="en-GB" sz="2800" b="0" i="0" u="none" strike="noStrike" dirty="0" smtClean="0">
                <a:solidFill>
                  <a:srgbClr val="666666"/>
                </a:solidFill>
                <a:effectLst/>
                <a:latin typeface="NTPrint" panose="03000400000000000000" pitchFamily="66" charset="0"/>
              </a:rPr>
              <a:t>, 3 letters e.g. </a:t>
            </a:r>
            <a:r>
              <a:rPr lang="en-GB" sz="2800" b="0" i="0" u="none" strike="noStrike" dirty="0" err="1" smtClean="0">
                <a:solidFill>
                  <a:srgbClr val="666666"/>
                </a:solidFill>
                <a:effectLst/>
                <a:latin typeface="NTPrint" panose="03000400000000000000" pitchFamily="66" charset="0"/>
              </a:rPr>
              <a:t>tch</a:t>
            </a:r>
            <a:r>
              <a:rPr lang="en-GB" sz="2800" b="0" i="0" u="none" strike="noStrike" dirty="0" smtClean="0">
                <a:solidFill>
                  <a:srgbClr val="666666"/>
                </a:solidFill>
                <a:effectLst/>
                <a:latin typeface="NTPrint" panose="03000400000000000000" pitchFamily="66" charset="0"/>
              </a:rPr>
              <a:t> or 4 letters </a:t>
            </a:r>
            <a:r>
              <a:rPr lang="en-GB" sz="2800" b="0" i="0" u="none" strike="noStrike" dirty="0" err="1" smtClean="0">
                <a:solidFill>
                  <a:srgbClr val="666666"/>
                </a:solidFill>
                <a:effectLst/>
                <a:latin typeface="NTPrint" panose="03000400000000000000" pitchFamily="66" charset="0"/>
              </a:rPr>
              <a:t>e.g</a:t>
            </a:r>
            <a:r>
              <a:rPr lang="en-GB" sz="2800" b="0" i="0" u="none" strike="noStrike" dirty="0" smtClean="0">
                <a:solidFill>
                  <a:srgbClr val="666666"/>
                </a:solidFill>
                <a:effectLst/>
                <a:latin typeface="NTPrint" panose="03000400000000000000" pitchFamily="66" charset="0"/>
              </a:rPr>
              <a:t> </a:t>
            </a:r>
            <a:r>
              <a:rPr lang="en-GB" sz="2800" b="0" i="0" u="none" strike="noStrike" dirty="0" err="1" smtClean="0">
                <a:solidFill>
                  <a:srgbClr val="666666"/>
                </a:solidFill>
                <a:effectLst/>
                <a:latin typeface="NTPrint" panose="03000400000000000000" pitchFamily="66" charset="0"/>
              </a:rPr>
              <a:t>ough</a:t>
            </a:r>
            <a:r>
              <a:rPr lang="en-GB" sz="2800" b="0" i="0" u="none" strike="noStrike" dirty="0" smtClean="0">
                <a:solidFill>
                  <a:srgbClr val="666666"/>
                </a:solidFill>
                <a:effectLst/>
                <a:latin typeface="NTPrint" panose="03000400000000000000" pitchFamily="66" charset="0"/>
              </a:rPr>
              <a:t>. </a:t>
            </a:r>
            <a:endParaRPr lang="en-GB" sz="2800" b="0" i="0" u="none" strike="noStrike" dirty="0">
              <a:solidFill>
                <a:srgbClr val="666666"/>
              </a:solidFill>
              <a:effectLst/>
              <a:latin typeface="NTPrint" panose="03000400000000000000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38199" y="4837462"/>
            <a:ext cx="1063336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i="0" u="none" strike="noStrike" dirty="0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NTPrint" panose="03000400000000000000" pitchFamily="66" charset="0"/>
              </a:rPr>
              <a:t>Digraph</a:t>
            </a:r>
            <a:r>
              <a:rPr lang="en-GB" sz="2800" b="0" i="0" u="none" strike="noStrike" dirty="0" smtClean="0">
                <a:solidFill>
                  <a:srgbClr val="666666"/>
                </a:solidFill>
                <a:effectLst/>
                <a:latin typeface="NTPrint" panose="03000400000000000000" pitchFamily="66" charset="0"/>
              </a:rPr>
              <a:t> - A grapheme containing two letters that makes just one sound (phoneme).</a:t>
            </a:r>
          </a:p>
          <a:p>
            <a:r>
              <a:rPr lang="en-GB" sz="2800" b="0" i="0" u="none" strike="noStrike" dirty="0" smtClean="0">
                <a:solidFill>
                  <a:srgbClr val="666666"/>
                </a:solidFill>
                <a:effectLst/>
                <a:latin typeface="NTPrint" panose="03000400000000000000" pitchFamily="66" charset="0"/>
              </a:rPr>
              <a:t> </a:t>
            </a:r>
          </a:p>
          <a:p>
            <a:r>
              <a:rPr lang="en-GB" sz="2800" b="1" i="0" u="none" strike="noStrike" dirty="0" err="1" smtClean="0">
                <a:solidFill>
                  <a:schemeClr val="tx1">
                    <a:lumMod val="95000"/>
                    <a:lumOff val="5000"/>
                  </a:schemeClr>
                </a:solidFill>
                <a:effectLst/>
                <a:latin typeface="NTPrint" panose="03000400000000000000" pitchFamily="66" charset="0"/>
              </a:rPr>
              <a:t>Trigraph</a:t>
            </a:r>
            <a:r>
              <a:rPr lang="en-GB" sz="2800" b="0" i="0" u="none" strike="noStrike" dirty="0" smtClean="0">
                <a:solidFill>
                  <a:srgbClr val="666666"/>
                </a:solidFill>
                <a:effectLst/>
                <a:latin typeface="NTPrint" panose="03000400000000000000" pitchFamily="66" charset="0"/>
              </a:rPr>
              <a:t> - A grapheme containing three letters that makes just one sound (phoneme)</a:t>
            </a:r>
            <a:endParaRPr lang="en-GB" sz="2800" b="0" i="0" u="none" strike="noStrike" dirty="0">
              <a:solidFill>
                <a:srgbClr val="666666"/>
              </a:solidFill>
              <a:effectLst/>
              <a:latin typeface="NTPrint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2841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 smtClean="0">
                <a:latin typeface="NTPrint" panose="03000400000000000000" pitchFamily="66" charset="0"/>
              </a:rPr>
              <a:t>How will my child pronounce the Phase 3 Phonics Sounds? </a:t>
            </a:r>
            <a:r>
              <a:rPr lang="en-GB" dirty="0">
                <a:latin typeface="NTPrint" panose="03000400000000000000" pitchFamily="66" charset="0"/>
              </a:rPr>
              <a:t/>
            </a:r>
            <a:br>
              <a:rPr lang="en-GB" dirty="0">
                <a:latin typeface="NTPrint" panose="03000400000000000000" pitchFamily="66" charset="0"/>
              </a:rPr>
            </a:br>
            <a:endParaRPr lang="en-GB" dirty="0">
              <a:latin typeface="NTPrint" panose="03000400000000000000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3066" y="1436322"/>
            <a:ext cx="7465868" cy="5275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285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22514" y="2182090"/>
            <a:ext cx="11450782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b="1" dirty="0" smtClean="0"/>
              <a:t> </a:t>
            </a:r>
            <a:r>
              <a:rPr lang="en-GB" sz="20000" b="1" dirty="0" smtClean="0"/>
              <a:t>     </a:t>
            </a:r>
            <a:r>
              <a:rPr lang="en-GB" sz="20000" b="1" dirty="0" smtClean="0">
                <a:solidFill>
                  <a:srgbClr val="FF0000"/>
                </a:solidFill>
                <a:latin typeface="NTPrint" panose="03000400000000000000" pitchFamily="66" charset="0"/>
              </a:rPr>
              <a:t>sh</a:t>
            </a:r>
            <a:r>
              <a:rPr lang="en-GB" sz="20000" b="1" dirty="0" smtClean="0">
                <a:solidFill>
                  <a:srgbClr val="002060"/>
                </a:solidFill>
                <a:latin typeface="NTPrint" panose="03000400000000000000" pitchFamily="66" charset="0"/>
              </a:rPr>
              <a:t>ee</a:t>
            </a:r>
            <a:r>
              <a:rPr lang="en-GB" sz="20000" b="1" dirty="0" smtClean="0">
                <a:latin typeface="NTPrint" panose="03000400000000000000" pitchFamily="66" charset="0"/>
              </a:rPr>
              <a:t>p                    </a:t>
            </a:r>
          </a:p>
          <a:p>
            <a:endParaRPr lang="en-GB" sz="8800" b="1" dirty="0">
              <a:latin typeface="NTPrint" panose="03000400000000000000" pitchFamily="66" charset="0"/>
            </a:endParaRPr>
          </a:p>
          <a:p>
            <a:r>
              <a:rPr lang="en-GB" sz="8800" b="1" dirty="0" smtClean="0">
                <a:latin typeface="NTPrint" panose="03000400000000000000" pitchFamily="66" charset="0"/>
              </a:rPr>
              <a:t>                </a:t>
            </a:r>
            <a:endParaRPr lang="en-GB" sz="8800" b="1" dirty="0">
              <a:latin typeface="NTPrint" panose="03000400000000000000" pitchFamily="66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838199" y="365125"/>
            <a:ext cx="10918371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latin typeface="NTPrint" panose="03000400000000000000" pitchFamily="66" charset="0"/>
              </a:rPr>
              <a:t>How will my child read a word with diagraphs?</a:t>
            </a:r>
            <a:endParaRPr lang="en-GB" dirty="0">
              <a:latin typeface="NTPrint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041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22514" y="2182090"/>
            <a:ext cx="11450782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800" b="1" dirty="0" smtClean="0"/>
              <a:t> </a:t>
            </a:r>
            <a:r>
              <a:rPr lang="en-GB" sz="20000" b="1" dirty="0" smtClean="0"/>
              <a:t>     </a:t>
            </a:r>
            <a:r>
              <a:rPr lang="en-GB" sz="20000" b="1" dirty="0" smtClean="0">
                <a:solidFill>
                  <a:srgbClr val="FF0000"/>
                </a:solidFill>
                <a:latin typeface="NTPrint" panose="03000400000000000000" pitchFamily="66" charset="0"/>
              </a:rPr>
              <a:t>n</a:t>
            </a:r>
            <a:r>
              <a:rPr lang="en-GB" sz="20000" b="1" dirty="0" smtClean="0">
                <a:solidFill>
                  <a:srgbClr val="002060"/>
                </a:solidFill>
                <a:latin typeface="NTPrint" panose="03000400000000000000" pitchFamily="66" charset="0"/>
              </a:rPr>
              <a:t>igh</a:t>
            </a:r>
            <a:r>
              <a:rPr lang="en-GB" sz="20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NTPrint" panose="03000400000000000000" pitchFamily="66" charset="0"/>
              </a:rPr>
              <a:t>t</a:t>
            </a:r>
            <a:r>
              <a:rPr lang="en-GB" sz="20000" b="1" dirty="0" smtClean="0">
                <a:latin typeface="NTPrint" panose="03000400000000000000" pitchFamily="66" charset="0"/>
              </a:rPr>
              <a:t>                    </a:t>
            </a:r>
          </a:p>
          <a:p>
            <a:endParaRPr lang="en-GB" sz="8800" b="1" dirty="0">
              <a:latin typeface="NTPrint" panose="03000400000000000000" pitchFamily="66" charset="0"/>
            </a:endParaRPr>
          </a:p>
          <a:p>
            <a:r>
              <a:rPr lang="en-GB" sz="8800" b="1" dirty="0" smtClean="0">
                <a:latin typeface="NTPrint" panose="03000400000000000000" pitchFamily="66" charset="0"/>
              </a:rPr>
              <a:t>                </a:t>
            </a:r>
            <a:endParaRPr lang="en-GB" sz="8800" b="1" dirty="0">
              <a:latin typeface="NTPrint" panose="03000400000000000000" pitchFamily="66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522515" y="365125"/>
            <a:ext cx="11450782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latin typeface="NTPrint" panose="03000400000000000000" pitchFamily="66" charset="0"/>
              </a:rPr>
              <a:t>How will my child read a word with a </a:t>
            </a:r>
            <a:r>
              <a:rPr lang="en-GB" dirty="0" err="1" smtClean="0">
                <a:latin typeface="NTPrint" panose="03000400000000000000" pitchFamily="66" charset="0"/>
              </a:rPr>
              <a:t>trigraph</a:t>
            </a:r>
            <a:r>
              <a:rPr lang="en-GB" dirty="0" smtClean="0">
                <a:latin typeface="NTPrint" panose="03000400000000000000" pitchFamily="66" charset="0"/>
              </a:rPr>
              <a:t>?</a:t>
            </a:r>
            <a:endParaRPr lang="en-GB" dirty="0">
              <a:latin typeface="NTPrint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6978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522515" y="365125"/>
            <a:ext cx="11450782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latin typeface="NTPrint" panose="03000400000000000000" pitchFamily="66" charset="0"/>
              </a:rPr>
              <a:t>How can I support my child when reading a phase 3 caption?</a:t>
            </a:r>
            <a:endParaRPr lang="en-GB" dirty="0">
              <a:latin typeface="NTPrint" panose="03000400000000000000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31273" y="2369127"/>
            <a:ext cx="987136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smtClean="0">
                <a:solidFill>
                  <a:srgbClr val="00B050"/>
                </a:solidFill>
                <a:latin typeface="NTPrint" panose="03000400000000000000" pitchFamily="66" charset="0"/>
              </a:rPr>
              <a:t>I</a:t>
            </a:r>
            <a:r>
              <a:rPr lang="en-GB" sz="8000" dirty="0" smtClean="0">
                <a:latin typeface="NTPrint" panose="03000400000000000000" pitchFamily="66" charset="0"/>
              </a:rPr>
              <a:t> am in such a rush </a:t>
            </a:r>
            <a:r>
              <a:rPr lang="en-GB" sz="8000" dirty="0" smtClean="0">
                <a:solidFill>
                  <a:srgbClr val="00B050"/>
                </a:solidFill>
                <a:latin typeface="NTPrint" panose="03000400000000000000" pitchFamily="66" charset="0"/>
              </a:rPr>
              <a:t>to</a:t>
            </a:r>
            <a:r>
              <a:rPr lang="en-GB" sz="8000" dirty="0" smtClean="0">
                <a:latin typeface="NTPrint" panose="03000400000000000000" pitchFamily="66" charset="0"/>
              </a:rPr>
              <a:t> get </a:t>
            </a:r>
            <a:r>
              <a:rPr lang="en-GB" sz="8000" dirty="0" smtClean="0">
                <a:solidFill>
                  <a:srgbClr val="00B050"/>
                </a:solidFill>
                <a:latin typeface="NTPrint" panose="03000400000000000000" pitchFamily="66" charset="0"/>
              </a:rPr>
              <a:t>to</a:t>
            </a:r>
            <a:r>
              <a:rPr lang="en-GB" sz="8000" dirty="0" smtClean="0">
                <a:latin typeface="NTPrint" panose="03000400000000000000" pitchFamily="66" charset="0"/>
              </a:rPr>
              <a:t> </a:t>
            </a:r>
            <a:r>
              <a:rPr lang="en-GB" sz="8000" dirty="0" smtClean="0">
                <a:solidFill>
                  <a:srgbClr val="00B050"/>
                </a:solidFill>
                <a:latin typeface="NTPrint" panose="03000400000000000000" pitchFamily="66" charset="0"/>
              </a:rPr>
              <a:t>the</a:t>
            </a:r>
            <a:r>
              <a:rPr lang="en-GB" sz="8000" dirty="0" smtClean="0">
                <a:latin typeface="NTPrint" panose="03000400000000000000" pitchFamily="66" charset="0"/>
              </a:rPr>
              <a:t> shops</a:t>
            </a:r>
            <a:r>
              <a:rPr lang="en-GB" dirty="0" smtClean="0">
                <a:latin typeface="NTPrint" panose="03000400000000000000" pitchFamily="66" charset="0"/>
              </a:rPr>
              <a:t>. </a:t>
            </a:r>
            <a:endParaRPr lang="en-GB" dirty="0">
              <a:latin typeface="NTPrint" panose="03000400000000000000" pitchFamily="66" charset="0"/>
            </a:endParaRPr>
          </a:p>
        </p:txBody>
      </p:sp>
      <p:sp>
        <p:nvSpPr>
          <p:cNvPr id="3" name="Oval 2"/>
          <p:cNvSpPr/>
          <p:nvPr/>
        </p:nvSpPr>
        <p:spPr>
          <a:xfrm flipV="1">
            <a:off x="1953491" y="3383281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1586345" y="3392285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3525982" y="3369425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 flipV="1">
            <a:off x="3803073" y="3354182"/>
            <a:ext cx="83127" cy="7481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 flipV="1">
            <a:off x="5845232" y="3316773"/>
            <a:ext cx="83127" cy="7481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 flipV="1">
            <a:off x="6164779" y="3345872"/>
            <a:ext cx="83127" cy="7481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 flipV="1">
            <a:off x="8426334" y="3632654"/>
            <a:ext cx="83127" cy="7481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 flipV="1">
            <a:off x="8747759" y="3632653"/>
            <a:ext cx="83127" cy="7481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 flipV="1">
            <a:off x="9027620" y="3611857"/>
            <a:ext cx="83127" cy="7481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 flipV="1">
            <a:off x="3150523" y="4923672"/>
            <a:ext cx="83127" cy="7481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 flipV="1">
            <a:off x="3718559" y="4848855"/>
            <a:ext cx="83127" cy="7481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 flipV="1">
            <a:off x="2873432" y="4886263"/>
            <a:ext cx="83127" cy="7481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 flipV="1">
            <a:off x="2948940" y="3377735"/>
            <a:ext cx="83127" cy="7481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 flipV="1">
            <a:off x="2676005" y="3368731"/>
            <a:ext cx="83127" cy="7481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4167691" y="3316773"/>
            <a:ext cx="538251" cy="1138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2228846" y="4763177"/>
            <a:ext cx="538251" cy="1138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6443800" y="3334667"/>
            <a:ext cx="538251" cy="11384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Cloud Callout 26"/>
          <p:cNvSpPr/>
          <p:nvPr/>
        </p:nvSpPr>
        <p:spPr>
          <a:xfrm>
            <a:off x="9518073" y="1413164"/>
            <a:ext cx="2348345" cy="1298448"/>
          </a:xfrm>
          <a:prstGeom prst="cloudCallou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Point out the tricky words</a:t>
            </a:r>
            <a:endParaRPr lang="en-GB" dirty="0"/>
          </a:p>
        </p:txBody>
      </p:sp>
      <p:sp>
        <p:nvSpPr>
          <p:cNvPr id="28" name="Cloud Callout 27"/>
          <p:cNvSpPr/>
          <p:nvPr/>
        </p:nvSpPr>
        <p:spPr>
          <a:xfrm>
            <a:off x="4286595" y="4113953"/>
            <a:ext cx="2695456" cy="1488158"/>
          </a:xfrm>
          <a:prstGeom prst="cloudCallout">
            <a:avLst>
              <a:gd name="adj1" fmla="val -59771"/>
              <a:gd name="adj2" fmla="val -41533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Add sound buttons to words if needed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8392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522515" y="365125"/>
            <a:ext cx="11450782" cy="132556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>
                <a:latin typeface="NTPrint" panose="03000400000000000000" pitchFamily="66" charset="0"/>
              </a:rPr>
              <a:t>What ‘tricky words’ will my child learn on sight?</a:t>
            </a:r>
            <a:endParaRPr lang="en-GB" dirty="0">
              <a:latin typeface="NTPrint" panose="03000400000000000000" pitchFamily="66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7807384"/>
              </p:ext>
            </p:extLst>
          </p:nvPr>
        </p:nvGraphicFramePr>
        <p:xfrm>
          <a:off x="793008" y="2070482"/>
          <a:ext cx="10824030" cy="39354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80028">
                  <a:extLst>
                    <a:ext uri="{9D8B030D-6E8A-4147-A177-3AD203B41FA5}">
                      <a16:colId xmlns:a16="http://schemas.microsoft.com/office/drawing/2014/main" val="1712742621"/>
                    </a:ext>
                  </a:extLst>
                </a:gridCol>
                <a:gridCol w="1849582">
                  <a:extLst>
                    <a:ext uri="{9D8B030D-6E8A-4147-A177-3AD203B41FA5}">
                      <a16:colId xmlns:a16="http://schemas.microsoft.com/office/drawing/2014/main" val="2396990836"/>
                    </a:ext>
                  </a:extLst>
                </a:gridCol>
                <a:gridCol w="1932709">
                  <a:extLst>
                    <a:ext uri="{9D8B030D-6E8A-4147-A177-3AD203B41FA5}">
                      <a16:colId xmlns:a16="http://schemas.microsoft.com/office/drawing/2014/main" val="205490905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25945957"/>
                    </a:ext>
                  </a:extLst>
                </a:gridCol>
                <a:gridCol w="1704109">
                  <a:extLst>
                    <a:ext uri="{9D8B030D-6E8A-4147-A177-3AD203B41FA5}">
                      <a16:colId xmlns:a16="http://schemas.microsoft.com/office/drawing/2014/main" val="1795851427"/>
                    </a:ext>
                  </a:extLst>
                </a:gridCol>
                <a:gridCol w="1828802">
                  <a:extLst>
                    <a:ext uri="{9D8B030D-6E8A-4147-A177-3AD203B41FA5}">
                      <a16:colId xmlns:a16="http://schemas.microsoft.com/office/drawing/2014/main" val="2828014137"/>
                    </a:ext>
                  </a:extLst>
                </a:gridCol>
              </a:tblGrid>
              <a:tr h="1967731"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latin typeface="NTPrint" panose="03000400000000000000" pitchFamily="66" charset="0"/>
                        </a:rPr>
                        <a:t>he</a:t>
                      </a:r>
                      <a:endParaRPr lang="en-GB" sz="5400" dirty="0">
                        <a:latin typeface="NTPrint" panose="0300040000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latin typeface="NTPrint" panose="03000400000000000000" pitchFamily="66" charset="0"/>
                        </a:rPr>
                        <a:t>she </a:t>
                      </a:r>
                      <a:endParaRPr lang="en-GB" sz="5400" dirty="0">
                        <a:latin typeface="NTPrint" panose="0300040000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latin typeface="NTPrint" panose="03000400000000000000" pitchFamily="66" charset="0"/>
                        </a:rPr>
                        <a:t>we</a:t>
                      </a:r>
                      <a:endParaRPr lang="en-GB" sz="5400" dirty="0">
                        <a:latin typeface="NTPrint" panose="0300040000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latin typeface="NTPrint" panose="03000400000000000000" pitchFamily="66" charset="0"/>
                        </a:rPr>
                        <a:t>be</a:t>
                      </a:r>
                      <a:endParaRPr lang="en-GB" sz="5400" dirty="0">
                        <a:latin typeface="NTPrint" panose="0300040000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latin typeface="NTPrint" panose="03000400000000000000" pitchFamily="66" charset="0"/>
                        </a:rPr>
                        <a:t>was</a:t>
                      </a:r>
                      <a:endParaRPr lang="en-GB" sz="5400" dirty="0">
                        <a:latin typeface="NTPrint" panose="0300040000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latin typeface="NTPrint" panose="03000400000000000000" pitchFamily="66" charset="0"/>
                        </a:rPr>
                        <a:t>her</a:t>
                      </a:r>
                      <a:endParaRPr lang="en-GB" sz="5400" dirty="0">
                        <a:latin typeface="NTPrint" panose="03000400000000000000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8284397"/>
                  </a:ext>
                </a:extLst>
              </a:tr>
              <a:tr h="1967731"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latin typeface="NTPrint" panose="03000400000000000000" pitchFamily="66" charset="0"/>
                        </a:rPr>
                        <a:t>you</a:t>
                      </a:r>
                      <a:endParaRPr lang="en-GB" sz="5400" dirty="0">
                        <a:latin typeface="NTPrint" panose="0300040000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latin typeface="NTPrint" panose="03000400000000000000" pitchFamily="66" charset="0"/>
                        </a:rPr>
                        <a:t>they </a:t>
                      </a:r>
                      <a:endParaRPr lang="en-GB" sz="5400" dirty="0">
                        <a:latin typeface="NTPrint" panose="0300040000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latin typeface="NTPrint" panose="03000400000000000000" pitchFamily="66" charset="0"/>
                        </a:rPr>
                        <a:t>all</a:t>
                      </a:r>
                      <a:endParaRPr lang="en-GB" sz="5400" dirty="0">
                        <a:latin typeface="NTPrint" panose="0300040000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latin typeface="NTPrint" panose="03000400000000000000" pitchFamily="66" charset="0"/>
                        </a:rPr>
                        <a:t>are</a:t>
                      </a:r>
                      <a:endParaRPr lang="en-GB" sz="5400" dirty="0">
                        <a:latin typeface="NTPrint" panose="0300040000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latin typeface="NTPrint" panose="03000400000000000000" pitchFamily="66" charset="0"/>
                        </a:rPr>
                        <a:t>my</a:t>
                      </a:r>
                      <a:endParaRPr lang="en-GB" sz="5400" dirty="0">
                        <a:latin typeface="NTPrint" panose="03000400000000000000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5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53326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02354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275</TotalTime>
  <Words>222</Words>
  <Application>Microsoft Office PowerPoint</Application>
  <PresentationFormat>Widescreen</PresentationFormat>
  <Paragraphs>36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NTPrint</vt:lpstr>
      <vt:lpstr>Trebuchet MS</vt:lpstr>
      <vt:lpstr>Wingdings 3</vt:lpstr>
      <vt:lpstr>Facet</vt:lpstr>
      <vt:lpstr>Phase 3 Phonics Workshop</vt:lpstr>
      <vt:lpstr>PowerPoint Presentation</vt:lpstr>
      <vt:lpstr>How will my child pronounce the Phase 3 Phonics Sounds?  </vt:lpstr>
      <vt:lpstr>PowerPoint Presentation</vt:lpstr>
      <vt:lpstr>PowerPoint Presentation</vt:lpstr>
      <vt:lpstr>PowerPoint Presentation</vt:lpstr>
      <vt:lpstr>PowerPoint Presentation</vt:lpstr>
    </vt:vector>
  </TitlesOfParts>
  <Company>AUO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Amy Cussell-Smith</dc:creator>
  <cp:lastModifiedBy>Rosie Jones</cp:lastModifiedBy>
  <cp:revision>12</cp:revision>
  <cp:lastPrinted>2020-01-20T14:34:23Z</cp:lastPrinted>
  <dcterms:created xsi:type="dcterms:W3CDTF">2019-01-08T09:45:47Z</dcterms:created>
  <dcterms:modified xsi:type="dcterms:W3CDTF">2020-01-20T16:53:00Z</dcterms:modified>
</cp:coreProperties>
</file>