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96" r:id="rId2"/>
  </p:sldMasterIdLst>
  <p:handoutMasterIdLst>
    <p:handoutMasterId r:id="rId24"/>
  </p:handoutMasterIdLst>
  <p:sldIdLst>
    <p:sldId id="256" r:id="rId3"/>
    <p:sldId id="262" r:id="rId4"/>
    <p:sldId id="276" r:id="rId5"/>
    <p:sldId id="263" r:id="rId6"/>
    <p:sldId id="264" r:id="rId7"/>
    <p:sldId id="259" r:id="rId8"/>
    <p:sldId id="257" r:id="rId9"/>
    <p:sldId id="258" r:id="rId10"/>
    <p:sldId id="260" r:id="rId11"/>
    <p:sldId id="261" r:id="rId12"/>
    <p:sldId id="273" r:id="rId13"/>
    <p:sldId id="265" r:id="rId14"/>
    <p:sldId id="266" r:id="rId15"/>
    <p:sldId id="267" r:id="rId16"/>
    <p:sldId id="268" r:id="rId17"/>
    <p:sldId id="269" r:id="rId18"/>
    <p:sldId id="270" r:id="rId19"/>
    <p:sldId id="271" r:id="rId20"/>
    <p:sldId id="272" r:id="rId21"/>
    <p:sldId id="274" r:id="rId22"/>
    <p:sldId id="275" r:id="rId23"/>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0189C9E3-2C4D-435D-8B91-4FAED4DBD162}" type="datetimeFigureOut">
              <a:rPr lang="en-GB" smtClean="0"/>
              <a:t>23/09/2019</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8F758EF1-DACE-4369-8B22-3FAD58957D4C}" type="slidenum">
              <a:rPr lang="en-GB" smtClean="0"/>
              <a:t>‹#›</a:t>
            </a:fld>
            <a:endParaRPr lang="en-GB"/>
          </a:p>
        </p:txBody>
      </p:sp>
    </p:spTree>
    <p:extLst>
      <p:ext uri="{BB962C8B-B14F-4D97-AF65-F5344CB8AC3E}">
        <p14:creationId xmlns:p14="http://schemas.microsoft.com/office/powerpoint/2010/main" val="285557984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smtClean="0"/>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0F435251-E7A1-488E-B8D5-2717454D8149}" type="datetimeFigureOut">
              <a:rPr lang="en-GB" smtClean="0"/>
              <a:t>22/09/2019</a:t>
            </a:fld>
            <a:endParaRPr lang="en-GB"/>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GB"/>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83BBCD89-31E0-4D48-9DDD-EC9649346F91}" type="slidenum">
              <a:rPr lang="en-GB" smtClean="0"/>
              <a:t>‹#›</a:t>
            </a:fld>
            <a:endParaRPr lang="en-GB"/>
          </a:p>
        </p:txBody>
      </p:sp>
    </p:spTree>
    <p:extLst>
      <p:ext uri="{BB962C8B-B14F-4D97-AF65-F5344CB8AC3E}">
        <p14:creationId xmlns:p14="http://schemas.microsoft.com/office/powerpoint/2010/main" val="3732022444"/>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F435251-E7A1-488E-B8D5-2717454D8149}" type="datetimeFigureOut">
              <a:rPr lang="en-GB" smtClean="0"/>
              <a:t>22/09/2019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3BBCD89-31E0-4D48-9DDD-EC9649346F91}" type="slidenum">
              <a:rPr lang="en-GB" smtClean="0"/>
              <a:t>‹#›</a:t>
            </a:fld>
            <a:endParaRPr lang="en-GB"/>
          </a:p>
        </p:txBody>
      </p:sp>
    </p:spTree>
    <p:extLst>
      <p:ext uri="{BB962C8B-B14F-4D97-AF65-F5344CB8AC3E}">
        <p14:creationId xmlns:p14="http://schemas.microsoft.com/office/powerpoint/2010/main" val="21535875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smtClean="0"/>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0F435251-E7A1-488E-B8D5-2717454D8149}" type="datetimeFigureOut">
              <a:rPr lang="en-GB" smtClean="0"/>
              <a:t>22/09/2019</a:t>
            </a:fld>
            <a:endParaRPr lang="en-GB"/>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GB"/>
          </a:p>
        </p:txBody>
      </p:sp>
      <p:sp>
        <p:nvSpPr>
          <p:cNvPr id="6" name="Slide Number Placeholder 5"/>
          <p:cNvSpPr>
            <a:spLocks noGrp="1"/>
          </p:cNvSpPr>
          <p:nvPr>
            <p:ph type="sldNum" sz="quarter" idx="12"/>
          </p:nvPr>
        </p:nvSpPr>
        <p:spPr>
          <a:xfrm>
            <a:off x="8604504" y="5211060"/>
            <a:ext cx="2112264" cy="228600"/>
          </a:xfrm>
        </p:spPr>
        <p:txBody>
          <a:bodyPr/>
          <a:lstStyle/>
          <a:p>
            <a:fld id="{83BBCD89-31E0-4D48-9DDD-EC9649346F91}" type="slidenum">
              <a:rPr lang="en-GB" smtClean="0"/>
              <a:t>‹#›</a:t>
            </a:fld>
            <a:endParaRPr lang="en-GB"/>
          </a:p>
        </p:txBody>
      </p:sp>
    </p:spTree>
    <p:extLst>
      <p:ext uri="{BB962C8B-B14F-4D97-AF65-F5344CB8AC3E}">
        <p14:creationId xmlns:p14="http://schemas.microsoft.com/office/powerpoint/2010/main" val="3311225786"/>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F435251-E7A1-488E-B8D5-2717454D8149}" type="datetimeFigureOut">
              <a:rPr lang="en-GB" smtClean="0"/>
              <a:t>22/09/2019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BBCD89-31E0-4D48-9DDD-EC9649346F91}" type="slidenum">
              <a:rPr lang="en-GB" smtClean="0"/>
              <a:t>‹#›</a:t>
            </a:fld>
            <a:endParaRPr lang="en-GB"/>
          </a:p>
        </p:txBody>
      </p:sp>
    </p:spTree>
    <p:extLst>
      <p:ext uri="{BB962C8B-B14F-4D97-AF65-F5344CB8AC3E}">
        <p14:creationId xmlns:p14="http://schemas.microsoft.com/office/powerpoint/2010/main" val="14546951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F435251-E7A1-488E-B8D5-2717454D8149}" type="datetimeFigureOut">
              <a:rPr lang="en-GB" smtClean="0"/>
              <a:t>22/09/2019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3BBCD89-31E0-4D48-9DDD-EC9649346F91}" type="slidenum">
              <a:rPr lang="en-GB" smtClean="0"/>
              <a:t>‹#›</a:t>
            </a:fld>
            <a:endParaRPr lang="en-GB"/>
          </a:p>
        </p:txBody>
      </p:sp>
    </p:spTree>
    <p:extLst>
      <p:ext uri="{BB962C8B-B14F-4D97-AF65-F5344CB8AC3E}">
        <p14:creationId xmlns:p14="http://schemas.microsoft.com/office/powerpoint/2010/main" val="34920215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F435251-E7A1-488E-B8D5-2717454D8149}" type="datetimeFigureOut">
              <a:rPr lang="en-GB" smtClean="0"/>
              <a:t>22/09/2019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3BBCD89-31E0-4D48-9DDD-EC9649346F91}" type="slidenum">
              <a:rPr lang="en-GB" smtClean="0"/>
              <a:t>‹#›</a:t>
            </a:fld>
            <a:endParaRPr lang="en-GB"/>
          </a:p>
        </p:txBody>
      </p:sp>
    </p:spTree>
    <p:extLst>
      <p:ext uri="{BB962C8B-B14F-4D97-AF65-F5344CB8AC3E}">
        <p14:creationId xmlns:p14="http://schemas.microsoft.com/office/powerpoint/2010/main" val="16427865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435251-E7A1-488E-B8D5-2717454D8149}" type="datetimeFigureOut">
              <a:rPr lang="en-GB" smtClean="0"/>
              <a:t>22/09/2019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3BBCD89-31E0-4D48-9DDD-EC9649346F91}" type="slidenum">
              <a:rPr lang="en-GB" smtClean="0"/>
              <a:t>‹#›</a:t>
            </a:fld>
            <a:endParaRPr lang="en-GB"/>
          </a:p>
        </p:txBody>
      </p:sp>
    </p:spTree>
    <p:extLst>
      <p:ext uri="{BB962C8B-B14F-4D97-AF65-F5344CB8AC3E}">
        <p14:creationId xmlns:p14="http://schemas.microsoft.com/office/powerpoint/2010/main" val="28714922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smtClean="0"/>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8" name="Date Placeholder 7"/>
          <p:cNvSpPr>
            <a:spLocks noGrp="1"/>
          </p:cNvSpPr>
          <p:nvPr>
            <p:ph type="dt" sz="half" idx="10"/>
          </p:nvPr>
        </p:nvSpPr>
        <p:spPr/>
        <p:txBody>
          <a:bodyPr/>
          <a:lstStyle/>
          <a:p>
            <a:fld id="{0F435251-E7A1-488E-B8D5-2717454D8149}" type="datetimeFigureOut">
              <a:rPr lang="en-GB" smtClean="0"/>
              <a:t>22/09/2019</a:t>
            </a:fld>
            <a:endParaRPr lang="en-GB"/>
          </a:p>
        </p:txBody>
      </p:sp>
      <p:sp>
        <p:nvSpPr>
          <p:cNvPr id="9" name="Footer Placeholder 8"/>
          <p:cNvSpPr>
            <a:spLocks noGrp="1"/>
          </p:cNvSpPr>
          <p:nvPr>
            <p:ph type="ftr" sz="quarter" idx="11"/>
          </p:nvPr>
        </p:nvSpPr>
        <p:spPr/>
        <p:txBody>
          <a:bodyPr/>
          <a:lstStyle>
            <a:lvl1pPr algn="r">
              <a:defRPr/>
            </a:lvl1pPr>
          </a:lstStyle>
          <a:p>
            <a:endParaRPr lang="en-GB"/>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83BBCD89-31E0-4D48-9DDD-EC9649346F91}" type="slidenum">
              <a:rPr lang="en-GB" smtClean="0"/>
              <a:t>‹#›</a:t>
            </a:fld>
            <a:endParaRPr lang="en-GB"/>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460420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0F435251-E7A1-488E-B8D5-2717454D8149}" type="datetimeFigureOut">
              <a:rPr lang="en-GB" smtClean="0"/>
              <a:t>22/09/2019</a:t>
            </a:fld>
            <a:endParaRPr lang="en-GB"/>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GB"/>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83BBCD89-31E0-4D48-9DDD-EC9649346F91}" type="slidenum">
              <a:rPr lang="en-GB" smtClean="0"/>
              <a:t>‹#›</a:t>
            </a:fld>
            <a:endParaRPr lang="en-GB"/>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980540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F435251-E7A1-488E-B8D5-2717454D8149}" type="datetimeFigureOut">
              <a:rPr lang="en-GB" smtClean="0"/>
              <a:t>22/09/2019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BBCD89-31E0-4D48-9DDD-EC9649346F91}" type="slidenum">
              <a:rPr lang="en-GB" smtClean="0"/>
              <a:t>‹#›</a:t>
            </a:fld>
            <a:endParaRPr lang="en-GB"/>
          </a:p>
        </p:txBody>
      </p:sp>
    </p:spTree>
    <p:extLst>
      <p:ext uri="{BB962C8B-B14F-4D97-AF65-F5344CB8AC3E}">
        <p14:creationId xmlns:p14="http://schemas.microsoft.com/office/powerpoint/2010/main" val="13331528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F435251-E7A1-488E-B8D5-2717454D8149}" type="datetimeFigureOut">
              <a:rPr lang="en-GB" smtClean="0"/>
              <a:t>22/09/2019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BBCD89-31E0-4D48-9DDD-EC9649346F91}" type="slidenum">
              <a:rPr lang="en-GB" smtClean="0"/>
              <a:t>‹#›</a:t>
            </a:fld>
            <a:endParaRPr lang="en-GB"/>
          </a:p>
        </p:txBody>
      </p:sp>
    </p:spTree>
    <p:extLst>
      <p:ext uri="{BB962C8B-B14F-4D97-AF65-F5344CB8AC3E}">
        <p14:creationId xmlns:p14="http://schemas.microsoft.com/office/powerpoint/2010/main" val="37799631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smtClean="0"/>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0F435251-E7A1-488E-B8D5-2717454D8149}" type="datetimeFigureOut">
              <a:rPr lang="en-GB" smtClean="0"/>
              <a:t>22/09/2019</a:t>
            </a:fld>
            <a:endParaRPr lang="en-GB"/>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GB"/>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83BBCD89-31E0-4D48-9DDD-EC9649346F91}" type="slidenum">
              <a:rPr lang="en-GB" smtClean="0"/>
              <a:t>‹#›</a:t>
            </a:fld>
            <a:endParaRPr lang="en-GB"/>
          </a:p>
        </p:txBody>
      </p:sp>
    </p:spTree>
    <p:extLst>
      <p:ext uri="{BB962C8B-B14F-4D97-AF65-F5344CB8AC3E}">
        <p14:creationId xmlns:p14="http://schemas.microsoft.com/office/powerpoint/2010/main" val="1733505847"/>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F435251-E7A1-488E-B8D5-2717454D8149}" type="datetimeFigureOut">
              <a:rPr lang="en-GB" smtClean="0"/>
              <a:t>22/09/2019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3BBCD89-31E0-4D48-9DDD-EC9649346F91}" type="slidenum">
              <a:rPr lang="en-GB" smtClean="0"/>
              <a:t>‹#›</a:t>
            </a:fld>
            <a:endParaRPr lang="en-GB"/>
          </a:p>
        </p:txBody>
      </p:sp>
    </p:spTree>
    <p:extLst>
      <p:ext uri="{BB962C8B-B14F-4D97-AF65-F5344CB8AC3E}">
        <p14:creationId xmlns:p14="http://schemas.microsoft.com/office/powerpoint/2010/main" val="15081184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smtClean="0"/>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0F435251-E7A1-488E-B8D5-2717454D8149}" type="datetimeFigureOut">
              <a:rPr lang="en-GB" smtClean="0"/>
              <a:t>22/09/2019</a:t>
            </a:fld>
            <a:endParaRPr lang="en-GB"/>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GB"/>
          </a:p>
        </p:txBody>
      </p:sp>
      <p:sp>
        <p:nvSpPr>
          <p:cNvPr id="6" name="Slide Number Placeholder 5"/>
          <p:cNvSpPr>
            <a:spLocks noGrp="1"/>
          </p:cNvSpPr>
          <p:nvPr>
            <p:ph type="sldNum" sz="quarter" idx="12"/>
          </p:nvPr>
        </p:nvSpPr>
        <p:spPr>
          <a:xfrm>
            <a:off x="8604504" y="5211060"/>
            <a:ext cx="2112264" cy="228600"/>
          </a:xfrm>
        </p:spPr>
        <p:txBody>
          <a:bodyPr/>
          <a:lstStyle/>
          <a:p>
            <a:fld id="{83BBCD89-31E0-4D48-9DDD-EC9649346F91}" type="slidenum">
              <a:rPr lang="en-GB" smtClean="0"/>
              <a:t>‹#›</a:t>
            </a:fld>
            <a:endParaRPr lang="en-GB"/>
          </a:p>
        </p:txBody>
      </p:sp>
    </p:spTree>
    <p:extLst>
      <p:ext uri="{BB962C8B-B14F-4D97-AF65-F5344CB8AC3E}">
        <p14:creationId xmlns:p14="http://schemas.microsoft.com/office/powerpoint/2010/main" val="4048963718"/>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F435251-E7A1-488E-B8D5-2717454D8149}" type="datetimeFigureOut">
              <a:rPr lang="en-GB" smtClean="0"/>
              <a:t>22/09/2019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BBCD89-31E0-4D48-9DDD-EC9649346F91}" type="slidenum">
              <a:rPr lang="en-GB" smtClean="0"/>
              <a:t>‹#›</a:t>
            </a:fld>
            <a:endParaRPr lang="en-GB"/>
          </a:p>
        </p:txBody>
      </p:sp>
    </p:spTree>
    <p:extLst>
      <p:ext uri="{BB962C8B-B14F-4D97-AF65-F5344CB8AC3E}">
        <p14:creationId xmlns:p14="http://schemas.microsoft.com/office/powerpoint/2010/main" val="13834895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F435251-E7A1-488E-B8D5-2717454D8149}" type="datetimeFigureOut">
              <a:rPr lang="en-GB" smtClean="0"/>
              <a:t>22/09/2019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3BBCD89-31E0-4D48-9DDD-EC9649346F91}" type="slidenum">
              <a:rPr lang="en-GB" smtClean="0"/>
              <a:t>‹#›</a:t>
            </a:fld>
            <a:endParaRPr lang="en-GB"/>
          </a:p>
        </p:txBody>
      </p:sp>
    </p:spTree>
    <p:extLst>
      <p:ext uri="{BB962C8B-B14F-4D97-AF65-F5344CB8AC3E}">
        <p14:creationId xmlns:p14="http://schemas.microsoft.com/office/powerpoint/2010/main" val="35156199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F435251-E7A1-488E-B8D5-2717454D8149}" type="datetimeFigureOut">
              <a:rPr lang="en-GB" smtClean="0"/>
              <a:t>22/09/2019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3BBCD89-31E0-4D48-9DDD-EC9649346F91}" type="slidenum">
              <a:rPr lang="en-GB" smtClean="0"/>
              <a:t>‹#›</a:t>
            </a:fld>
            <a:endParaRPr lang="en-GB"/>
          </a:p>
        </p:txBody>
      </p:sp>
    </p:spTree>
    <p:extLst>
      <p:ext uri="{BB962C8B-B14F-4D97-AF65-F5344CB8AC3E}">
        <p14:creationId xmlns:p14="http://schemas.microsoft.com/office/powerpoint/2010/main" val="7930285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435251-E7A1-488E-B8D5-2717454D8149}" type="datetimeFigureOut">
              <a:rPr lang="en-GB" smtClean="0"/>
              <a:t>22/09/2019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3BBCD89-31E0-4D48-9DDD-EC9649346F91}" type="slidenum">
              <a:rPr lang="en-GB" smtClean="0"/>
              <a:t>‹#›</a:t>
            </a:fld>
            <a:endParaRPr lang="en-GB"/>
          </a:p>
        </p:txBody>
      </p:sp>
    </p:spTree>
    <p:extLst>
      <p:ext uri="{BB962C8B-B14F-4D97-AF65-F5344CB8AC3E}">
        <p14:creationId xmlns:p14="http://schemas.microsoft.com/office/powerpoint/2010/main" val="30004361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smtClean="0"/>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8" name="Date Placeholder 7"/>
          <p:cNvSpPr>
            <a:spLocks noGrp="1"/>
          </p:cNvSpPr>
          <p:nvPr>
            <p:ph type="dt" sz="half" idx="10"/>
          </p:nvPr>
        </p:nvSpPr>
        <p:spPr/>
        <p:txBody>
          <a:bodyPr/>
          <a:lstStyle/>
          <a:p>
            <a:fld id="{0F435251-E7A1-488E-B8D5-2717454D8149}" type="datetimeFigureOut">
              <a:rPr lang="en-GB" smtClean="0"/>
              <a:t>22/09/2019</a:t>
            </a:fld>
            <a:endParaRPr lang="en-GB"/>
          </a:p>
        </p:txBody>
      </p:sp>
      <p:sp>
        <p:nvSpPr>
          <p:cNvPr id="9" name="Footer Placeholder 8"/>
          <p:cNvSpPr>
            <a:spLocks noGrp="1"/>
          </p:cNvSpPr>
          <p:nvPr>
            <p:ph type="ftr" sz="quarter" idx="11"/>
          </p:nvPr>
        </p:nvSpPr>
        <p:spPr/>
        <p:txBody>
          <a:bodyPr/>
          <a:lstStyle>
            <a:lvl1pPr algn="r">
              <a:defRPr/>
            </a:lvl1pPr>
          </a:lstStyle>
          <a:p>
            <a:endParaRPr lang="en-GB"/>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83BBCD89-31E0-4D48-9DDD-EC9649346F91}" type="slidenum">
              <a:rPr lang="en-GB" smtClean="0"/>
              <a:t>‹#›</a:t>
            </a:fld>
            <a:endParaRPr lang="en-GB"/>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89357125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0F435251-E7A1-488E-B8D5-2717454D8149}" type="datetimeFigureOut">
              <a:rPr lang="en-GB" smtClean="0"/>
              <a:t>22/09/2019</a:t>
            </a:fld>
            <a:endParaRPr lang="en-GB"/>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GB"/>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83BBCD89-31E0-4D48-9DDD-EC9649346F91}" type="slidenum">
              <a:rPr lang="en-GB" smtClean="0"/>
              <a:t>‹#›</a:t>
            </a:fld>
            <a:endParaRPr lang="en-GB"/>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1958524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F435251-E7A1-488E-B8D5-2717454D8149}" type="datetimeFigureOut">
              <a:rPr lang="en-GB" smtClean="0"/>
              <a:t>22/09/2019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BBCD89-31E0-4D48-9DDD-EC9649346F91}" type="slidenum">
              <a:rPr lang="en-GB" smtClean="0"/>
              <a:t>‹#›</a:t>
            </a:fld>
            <a:endParaRPr lang="en-GB"/>
          </a:p>
        </p:txBody>
      </p:sp>
    </p:spTree>
    <p:extLst>
      <p:ext uri="{BB962C8B-B14F-4D97-AF65-F5344CB8AC3E}">
        <p14:creationId xmlns:p14="http://schemas.microsoft.com/office/powerpoint/2010/main" val="324897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F435251-E7A1-488E-B8D5-2717454D8149}" type="datetimeFigureOut">
              <a:rPr lang="en-GB" smtClean="0"/>
              <a:t>22/09/2019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BBCD89-31E0-4D48-9DDD-EC9649346F91}" type="slidenum">
              <a:rPr lang="en-GB" smtClean="0"/>
              <a:t>‹#›</a:t>
            </a:fld>
            <a:endParaRPr lang="en-GB"/>
          </a:p>
        </p:txBody>
      </p:sp>
    </p:spTree>
    <p:extLst>
      <p:ext uri="{BB962C8B-B14F-4D97-AF65-F5344CB8AC3E}">
        <p14:creationId xmlns:p14="http://schemas.microsoft.com/office/powerpoint/2010/main" val="37584499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0F435251-E7A1-488E-B8D5-2717454D8149}" type="datetimeFigureOut">
              <a:rPr lang="en-GB" smtClean="0"/>
              <a:t>22/09/2019</a:t>
            </a:fld>
            <a:endParaRPr lang="en-GB"/>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GB"/>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83BBCD89-31E0-4D48-9DDD-EC9649346F91}" type="slidenum">
              <a:rPr lang="en-GB" smtClean="0"/>
              <a:t>‹#›</a:t>
            </a:fld>
            <a:endParaRPr lang="en-GB"/>
          </a:p>
        </p:txBody>
      </p:sp>
    </p:spTree>
    <p:extLst>
      <p:ext uri="{BB962C8B-B14F-4D97-AF65-F5344CB8AC3E}">
        <p14:creationId xmlns:p14="http://schemas.microsoft.com/office/powerpoint/2010/main" val="416845112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0F435251-E7A1-488E-B8D5-2717454D8149}" type="datetimeFigureOut">
              <a:rPr lang="en-GB" smtClean="0"/>
              <a:t>22/09/2019</a:t>
            </a:fld>
            <a:endParaRPr lang="en-GB"/>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GB"/>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83BBCD89-31E0-4D48-9DDD-EC9649346F91}" type="slidenum">
              <a:rPr lang="en-GB" smtClean="0"/>
              <a:t>‹#›</a:t>
            </a:fld>
            <a:endParaRPr lang="en-GB"/>
          </a:p>
        </p:txBody>
      </p:sp>
    </p:spTree>
    <p:extLst>
      <p:ext uri="{BB962C8B-B14F-4D97-AF65-F5344CB8AC3E}">
        <p14:creationId xmlns:p14="http://schemas.microsoft.com/office/powerpoint/2010/main" val="2418204618"/>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Phonics Phase 2</a:t>
            </a:r>
            <a:endParaRPr lang="en-GB" dirty="0"/>
          </a:p>
        </p:txBody>
      </p:sp>
      <p:sp>
        <p:nvSpPr>
          <p:cNvPr id="3" name="Subtitle 2"/>
          <p:cNvSpPr>
            <a:spLocks noGrp="1"/>
          </p:cNvSpPr>
          <p:nvPr>
            <p:ph type="subTitle" idx="1"/>
          </p:nvPr>
        </p:nvSpPr>
        <p:spPr/>
        <p:txBody>
          <a:bodyPr/>
          <a:lstStyle/>
          <a:p>
            <a:r>
              <a:rPr lang="en-GB" dirty="0" smtClean="0"/>
              <a:t>Belton Lane Community Primary School</a:t>
            </a:r>
            <a:endParaRPr lang="en-GB" dirty="0"/>
          </a:p>
        </p:txBody>
      </p:sp>
    </p:spTree>
    <p:extLst>
      <p:ext uri="{BB962C8B-B14F-4D97-AF65-F5344CB8AC3E}">
        <p14:creationId xmlns:p14="http://schemas.microsoft.com/office/powerpoint/2010/main" val="14720683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Phonics?</a:t>
            </a:r>
            <a:endParaRPr lang="en-GB" dirty="0"/>
          </a:p>
        </p:txBody>
      </p:sp>
      <p:sp>
        <p:nvSpPr>
          <p:cNvPr id="3" name="Content Placeholder 2"/>
          <p:cNvSpPr>
            <a:spLocks noGrp="1"/>
          </p:cNvSpPr>
          <p:nvPr>
            <p:ph idx="1"/>
          </p:nvPr>
        </p:nvSpPr>
        <p:spPr>
          <a:xfrm>
            <a:off x="838200" y="1564368"/>
            <a:ext cx="10515600" cy="4351338"/>
          </a:xfrm>
        </p:spPr>
        <p:txBody>
          <a:bodyPr/>
          <a:lstStyle/>
          <a:p>
            <a:r>
              <a:rPr lang="en-GB" dirty="0"/>
              <a:t>Phonics is recommended as the first strategy that children should be taught in helping them learn to read</a:t>
            </a:r>
            <a:r>
              <a:rPr lang="en-GB" dirty="0" smtClean="0"/>
              <a:t>.</a:t>
            </a:r>
          </a:p>
          <a:p>
            <a:r>
              <a:rPr lang="en-GB" dirty="0"/>
              <a:t>It helps children hear, identify and use different sounds that distinguish one word from another in the English language</a:t>
            </a:r>
            <a:r>
              <a:rPr lang="en-GB" dirty="0" smtClean="0"/>
              <a:t>.</a:t>
            </a:r>
          </a:p>
          <a:p>
            <a:r>
              <a:rPr lang="en-GB" dirty="0" smtClean="0"/>
              <a:t>We teach phonics daily, (sometimes twice daily!), and we listen to your child read from their sound book once a week. All children also partake in a weekly phonics adult led activity appropriate to their ability. </a:t>
            </a:r>
          </a:p>
          <a:p>
            <a:endParaRPr lang="en-GB" dirty="0"/>
          </a:p>
        </p:txBody>
      </p:sp>
    </p:spTree>
    <p:extLst>
      <p:ext uri="{BB962C8B-B14F-4D97-AF65-F5344CB8AC3E}">
        <p14:creationId xmlns:p14="http://schemas.microsoft.com/office/powerpoint/2010/main" val="38041702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Useful Vocabulary </a:t>
            </a:r>
            <a:endParaRPr lang="en-GB" dirty="0"/>
          </a:p>
        </p:txBody>
      </p:sp>
      <p:sp>
        <p:nvSpPr>
          <p:cNvPr id="3" name="Content Placeholder 2"/>
          <p:cNvSpPr>
            <a:spLocks noGrp="1"/>
          </p:cNvSpPr>
          <p:nvPr>
            <p:ph idx="1"/>
          </p:nvPr>
        </p:nvSpPr>
        <p:spPr/>
        <p:txBody>
          <a:bodyPr/>
          <a:lstStyle/>
          <a:p>
            <a:r>
              <a:rPr lang="en-GB" b="1" dirty="0"/>
              <a:t>Phoneme-</a:t>
            </a:r>
            <a:r>
              <a:rPr lang="en-GB" dirty="0"/>
              <a:t> the smallest identifiable sound </a:t>
            </a:r>
            <a:r>
              <a:rPr lang="en-GB" dirty="0" err="1"/>
              <a:t>e.g</a:t>
            </a:r>
            <a:r>
              <a:rPr lang="en-GB" dirty="0"/>
              <a:t> the letters ‘</a:t>
            </a:r>
            <a:r>
              <a:rPr lang="en-GB" dirty="0" err="1"/>
              <a:t>sh</a:t>
            </a:r>
            <a:r>
              <a:rPr lang="en-GB" dirty="0"/>
              <a:t>’ represent just one sound, but ‘</a:t>
            </a:r>
            <a:r>
              <a:rPr lang="en-GB" dirty="0" err="1"/>
              <a:t>sp</a:t>
            </a:r>
            <a:r>
              <a:rPr lang="en-GB" dirty="0"/>
              <a:t>’ represents two (/s/ and /p</a:t>
            </a:r>
            <a:r>
              <a:rPr lang="en-GB" dirty="0" smtClean="0"/>
              <a:t>/).</a:t>
            </a:r>
          </a:p>
          <a:p>
            <a:endParaRPr lang="en-GB" dirty="0"/>
          </a:p>
          <a:p>
            <a:r>
              <a:rPr lang="en-GB" b="1" dirty="0"/>
              <a:t>Diagraph-</a:t>
            </a:r>
            <a:r>
              <a:rPr lang="en-GB" dirty="0"/>
              <a:t> two letters making one sound, </a:t>
            </a:r>
            <a:r>
              <a:rPr lang="en-GB" dirty="0" err="1"/>
              <a:t>e.g</a:t>
            </a:r>
            <a:r>
              <a:rPr lang="en-GB" dirty="0"/>
              <a:t> </a:t>
            </a:r>
            <a:r>
              <a:rPr lang="en-GB" dirty="0" err="1"/>
              <a:t>sh</a:t>
            </a:r>
            <a:r>
              <a:rPr lang="en-GB" dirty="0"/>
              <a:t>, </a:t>
            </a:r>
            <a:r>
              <a:rPr lang="en-GB" dirty="0" err="1"/>
              <a:t>ch</a:t>
            </a:r>
            <a:r>
              <a:rPr lang="en-GB" dirty="0"/>
              <a:t>, </a:t>
            </a:r>
            <a:r>
              <a:rPr lang="en-GB" dirty="0" err="1"/>
              <a:t>th</a:t>
            </a:r>
            <a:r>
              <a:rPr lang="en-GB" dirty="0"/>
              <a:t>, ph</a:t>
            </a:r>
            <a:r>
              <a:rPr lang="en-GB" dirty="0" smtClean="0"/>
              <a:t>.</a:t>
            </a:r>
            <a:endParaRPr lang="en-GB" dirty="0"/>
          </a:p>
          <a:p>
            <a:endParaRPr lang="en-GB" b="1" dirty="0" smtClean="0"/>
          </a:p>
          <a:p>
            <a:r>
              <a:rPr lang="en-GB" b="1" dirty="0" smtClean="0"/>
              <a:t>Blend </a:t>
            </a:r>
            <a:r>
              <a:rPr lang="en-GB" b="1" dirty="0"/>
              <a:t>(</a:t>
            </a:r>
            <a:r>
              <a:rPr lang="en-GB" b="1" dirty="0" err="1"/>
              <a:t>vb</a:t>
            </a:r>
            <a:r>
              <a:rPr lang="en-GB" b="1" dirty="0"/>
              <a:t>)-</a:t>
            </a:r>
            <a:r>
              <a:rPr lang="en-GB" dirty="0"/>
              <a:t> to draw individual sounds together to pronounce a word, </a:t>
            </a:r>
            <a:r>
              <a:rPr lang="en-GB" dirty="0" err="1"/>
              <a:t>e.g</a:t>
            </a:r>
            <a:r>
              <a:rPr lang="en-GB" dirty="0"/>
              <a:t> s-n-a-p, blended together, reads snap.</a:t>
            </a:r>
          </a:p>
          <a:p>
            <a:endParaRPr lang="en-GB" dirty="0" smtClean="0"/>
          </a:p>
          <a:p>
            <a:r>
              <a:rPr lang="en-GB" b="1" dirty="0"/>
              <a:t>Segment (</a:t>
            </a:r>
            <a:r>
              <a:rPr lang="en-GB" b="1" dirty="0" err="1"/>
              <a:t>vb</a:t>
            </a:r>
            <a:r>
              <a:rPr lang="en-GB" b="1" dirty="0"/>
              <a:t>)-</a:t>
            </a:r>
            <a:r>
              <a:rPr lang="en-GB" dirty="0"/>
              <a:t> to split up a word into its individual phoneme in order to spell it, </a:t>
            </a:r>
            <a:r>
              <a:rPr lang="en-GB" dirty="0" err="1"/>
              <a:t>e.g</a:t>
            </a:r>
            <a:r>
              <a:rPr lang="en-GB" dirty="0"/>
              <a:t> the word ‘cat’ has three phonemes /c/ /a/ /t/.</a:t>
            </a:r>
          </a:p>
          <a:p>
            <a:endParaRPr lang="en-GB" dirty="0"/>
          </a:p>
        </p:txBody>
      </p:sp>
    </p:spTree>
    <p:extLst>
      <p:ext uri="{BB962C8B-B14F-4D97-AF65-F5344CB8AC3E}">
        <p14:creationId xmlns:p14="http://schemas.microsoft.com/office/powerpoint/2010/main" val="262851953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7365"/>
            <a:ext cx="10515600" cy="1325563"/>
          </a:xfrm>
        </p:spPr>
        <p:txBody>
          <a:bodyPr/>
          <a:lstStyle/>
          <a:p>
            <a:r>
              <a:rPr lang="en-GB" dirty="0" smtClean="0"/>
              <a:t>What is Phase 2 Phonics?</a:t>
            </a:r>
            <a:endParaRPr lang="en-GB" dirty="0"/>
          </a:p>
        </p:txBody>
      </p:sp>
      <p:sp>
        <p:nvSpPr>
          <p:cNvPr id="3" name="Content Placeholder 2"/>
          <p:cNvSpPr>
            <a:spLocks noGrp="1"/>
          </p:cNvSpPr>
          <p:nvPr>
            <p:ph idx="1"/>
          </p:nvPr>
        </p:nvSpPr>
        <p:spPr>
          <a:xfrm>
            <a:off x="838200" y="1237797"/>
            <a:ext cx="10515600" cy="4953998"/>
          </a:xfrm>
        </p:spPr>
        <p:txBody>
          <a:bodyPr>
            <a:normAutofit lnSpcReduction="10000"/>
          </a:bodyPr>
          <a:lstStyle/>
          <a:p>
            <a:r>
              <a:rPr lang="en-GB" dirty="0" smtClean="0"/>
              <a:t>We start our learning of Phonics in reception on Phase 2, which comprises of:</a:t>
            </a:r>
          </a:p>
          <a:p>
            <a:endParaRPr lang="en-GB" dirty="0"/>
          </a:p>
          <a:p>
            <a:endParaRPr lang="en-GB" dirty="0" smtClean="0"/>
          </a:p>
          <a:p>
            <a:endParaRPr lang="en-GB" dirty="0"/>
          </a:p>
          <a:p>
            <a:endParaRPr lang="en-GB" dirty="0" smtClean="0"/>
          </a:p>
          <a:p>
            <a:endParaRPr lang="en-GB" dirty="0" smtClean="0"/>
          </a:p>
          <a:p>
            <a:endParaRPr lang="en-GB" dirty="0"/>
          </a:p>
          <a:p>
            <a:endParaRPr lang="en-GB" dirty="0" smtClean="0"/>
          </a:p>
          <a:p>
            <a:endParaRPr lang="en-GB" dirty="0"/>
          </a:p>
          <a:p>
            <a:endParaRPr lang="en-GB" dirty="0" smtClean="0"/>
          </a:p>
          <a:p>
            <a:r>
              <a:rPr lang="en-GB" dirty="0"/>
              <a:t>As soon as each set of letters is introduced, children will be encouraged to use their knowledge of the letter sounds to blend and sound out words. For example, they will learn to blend the sounds </a:t>
            </a:r>
            <a:r>
              <a:rPr lang="en-GB" dirty="0">
                <a:solidFill>
                  <a:srgbClr val="FF0000"/>
                </a:solidFill>
              </a:rPr>
              <a:t>s-a-t</a:t>
            </a:r>
            <a:r>
              <a:rPr lang="en-GB" dirty="0"/>
              <a:t> to make the word </a:t>
            </a:r>
            <a:r>
              <a:rPr lang="en-GB" b="1" dirty="0">
                <a:solidFill>
                  <a:srgbClr val="FF0000"/>
                </a:solidFill>
              </a:rPr>
              <a:t>sat</a:t>
            </a:r>
            <a:r>
              <a:rPr lang="en-GB" dirty="0"/>
              <a:t>. They will also start learning to segment </a:t>
            </a:r>
            <a:r>
              <a:rPr lang="en-GB" dirty="0" smtClean="0"/>
              <a:t>words.</a:t>
            </a:r>
            <a:endParaRPr lang="en-GB" dirty="0"/>
          </a:p>
        </p:txBody>
      </p:sp>
      <p:pic>
        <p:nvPicPr>
          <p:cNvPr id="4" name="Picture 3"/>
          <p:cNvPicPr>
            <a:picLocks noChangeAspect="1"/>
          </p:cNvPicPr>
          <p:nvPr/>
        </p:nvPicPr>
        <p:blipFill>
          <a:blip r:embed="rId2"/>
          <a:stretch>
            <a:fillRect/>
          </a:stretch>
        </p:blipFill>
        <p:spPr>
          <a:xfrm>
            <a:off x="3057312" y="1600064"/>
            <a:ext cx="5685489" cy="3102565"/>
          </a:xfrm>
          <a:prstGeom prst="rect">
            <a:avLst/>
          </a:prstGeom>
        </p:spPr>
      </p:pic>
    </p:spTree>
    <p:extLst>
      <p:ext uri="{BB962C8B-B14F-4D97-AF65-F5344CB8AC3E}">
        <p14:creationId xmlns:p14="http://schemas.microsoft.com/office/powerpoint/2010/main" val="225577213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Initial and End Sounds</a:t>
            </a:r>
            <a:endParaRPr lang="en-GB" dirty="0"/>
          </a:p>
        </p:txBody>
      </p:sp>
      <p:sp>
        <p:nvSpPr>
          <p:cNvPr id="3" name="Content Placeholder 2"/>
          <p:cNvSpPr>
            <a:spLocks noGrp="1"/>
          </p:cNvSpPr>
          <p:nvPr>
            <p:ph idx="1"/>
          </p:nvPr>
        </p:nvSpPr>
        <p:spPr/>
        <p:txBody>
          <a:bodyPr/>
          <a:lstStyle/>
          <a:p>
            <a:r>
              <a:rPr lang="en-GB" dirty="0" smtClean="0"/>
              <a:t>When children learn how to blend and segment they need to listen carefully for the initial and end sounds in words. </a:t>
            </a:r>
          </a:p>
          <a:p>
            <a:r>
              <a:rPr lang="en-GB" dirty="0" smtClean="0"/>
              <a:t>For example, </a:t>
            </a:r>
            <a:r>
              <a:rPr lang="en-GB" sz="8000" dirty="0" smtClean="0">
                <a:solidFill>
                  <a:srgbClr val="FF0000"/>
                </a:solidFill>
              </a:rPr>
              <a:t>d</a:t>
            </a:r>
            <a:r>
              <a:rPr lang="en-GB" sz="8000" dirty="0" smtClean="0"/>
              <a:t>o</a:t>
            </a:r>
            <a:r>
              <a:rPr lang="en-GB" sz="8000" dirty="0" smtClean="0">
                <a:solidFill>
                  <a:srgbClr val="FF0000"/>
                </a:solidFill>
              </a:rPr>
              <a:t>g</a:t>
            </a:r>
            <a:endParaRPr lang="en-GB" dirty="0">
              <a:solidFill>
                <a:srgbClr val="FF0000"/>
              </a:solidFill>
            </a:endParaRPr>
          </a:p>
        </p:txBody>
      </p:sp>
      <p:cxnSp>
        <p:nvCxnSpPr>
          <p:cNvPr id="7" name="Straight Arrow Connector 6"/>
          <p:cNvCxnSpPr/>
          <p:nvPr/>
        </p:nvCxnSpPr>
        <p:spPr>
          <a:xfrm flipV="1">
            <a:off x="2168434" y="3657600"/>
            <a:ext cx="1136469" cy="147610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flipV="1">
            <a:off x="4635137" y="3696093"/>
            <a:ext cx="772886" cy="139272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5251269" y="4989315"/>
            <a:ext cx="821059" cy="584775"/>
          </a:xfrm>
          <a:prstGeom prst="rect">
            <a:avLst/>
          </a:prstGeom>
          <a:noFill/>
        </p:spPr>
        <p:txBody>
          <a:bodyPr wrap="none" rtlCol="0">
            <a:spAutoFit/>
          </a:bodyPr>
          <a:lstStyle/>
          <a:p>
            <a:r>
              <a:rPr lang="en-GB" sz="3200" dirty="0" smtClean="0"/>
              <a:t>end</a:t>
            </a:r>
            <a:endParaRPr lang="en-GB" sz="3200" dirty="0"/>
          </a:p>
        </p:txBody>
      </p:sp>
      <p:sp>
        <p:nvSpPr>
          <p:cNvPr id="11" name="TextBox 10"/>
          <p:cNvSpPr txBox="1"/>
          <p:nvPr/>
        </p:nvSpPr>
        <p:spPr>
          <a:xfrm>
            <a:off x="1222763" y="5088822"/>
            <a:ext cx="992579" cy="523220"/>
          </a:xfrm>
          <a:prstGeom prst="rect">
            <a:avLst/>
          </a:prstGeom>
          <a:noFill/>
        </p:spPr>
        <p:txBody>
          <a:bodyPr wrap="none" rtlCol="0">
            <a:spAutoFit/>
          </a:bodyPr>
          <a:lstStyle/>
          <a:p>
            <a:r>
              <a:rPr lang="en-GB" sz="2800" dirty="0" smtClean="0"/>
              <a:t>initial</a:t>
            </a:r>
            <a:endParaRPr lang="en-GB" sz="2800" dirty="0"/>
          </a:p>
        </p:txBody>
      </p:sp>
    </p:spTree>
    <p:extLst>
      <p:ext uri="{BB962C8B-B14F-4D97-AF65-F5344CB8AC3E}">
        <p14:creationId xmlns:p14="http://schemas.microsoft.com/office/powerpoint/2010/main" val="6201809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Phonics Bug</a:t>
            </a:r>
            <a:endParaRPr lang="en-GB" dirty="0"/>
          </a:p>
        </p:txBody>
      </p:sp>
      <p:pic>
        <p:nvPicPr>
          <p:cNvPr id="4" name="Content Placeholder 3"/>
          <p:cNvPicPr>
            <a:picLocks noGrp="1" noChangeAspect="1"/>
          </p:cNvPicPr>
          <p:nvPr>
            <p:ph idx="1"/>
          </p:nvPr>
        </p:nvPicPr>
        <p:blipFill>
          <a:blip r:embed="rId2"/>
          <a:stretch>
            <a:fillRect/>
          </a:stretch>
        </p:blipFill>
        <p:spPr>
          <a:xfrm>
            <a:off x="645650" y="1890939"/>
            <a:ext cx="7739489" cy="4351338"/>
          </a:xfrm>
          <a:prstGeom prst="rect">
            <a:avLst/>
          </a:prstGeom>
        </p:spPr>
      </p:pic>
      <p:sp>
        <p:nvSpPr>
          <p:cNvPr id="5" name="TextBox 4"/>
          <p:cNvSpPr txBox="1"/>
          <p:nvPr/>
        </p:nvSpPr>
        <p:spPr>
          <a:xfrm>
            <a:off x="8856617" y="1577430"/>
            <a:ext cx="2717074" cy="5228319"/>
          </a:xfrm>
          <a:prstGeom prst="rect">
            <a:avLst/>
          </a:prstGeom>
          <a:noFill/>
        </p:spPr>
        <p:txBody>
          <a:bodyPr wrap="square" rtlCol="0">
            <a:spAutoFit/>
          </a:bodyPr>
          <a:lstStyle/>
          <a:p>
            <a:r>
              <a:rPr lang="en-GB" sz="2400" dirty="0" smtClean="0"/>
              <a:t>To teach phonics we use a programme called phonics bug. Each </a:t>
            </a:r>
            <a:r>
              <a:rPr lang="en-GB" sz="2400" dirty="0" smtClean="0"/>
              <a:t>lesson begins and ends with the alphabet song to ensure that children at not only learning the sounds of letters but also the letter names.</a:t>
            </a:r>
            <a:endParaRPr lang="en-GB" sz="2400" dirty="0"/>
          </a:p>
        </p:txBody>
      </p:sp>
    </p:spTree>
    <p:extLst>
      <p:ext uri="{BB962C8B-B14F-4D97-AF65-F5344CB8AC3E}">
        <p14:creationId xmlns:p14="http://schemas.microsoft.com/office/powerpoint/2010/main" val="548654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Phonics Bug</a:t>
            </a:r>
            <a:endParaRPr lang="en-GB" dirty="0"/>
          </a:p>
        </p:txBody>
      </p:sp>
      <p:pic>
        <p:nvPicPr>
          <p:cNvPr id="4" name="Content Placeholder 3"/>
          <p:cNvPicPr>
            <a:picLocks noGrp="1" noChangeAspect="1"/>
          </p:cNvPicPr>
          <p:nvPr>
            <p:ph idx="1"/>
          </p:nvPr>
        </p:nvPicPr>
        <p:blipFill>
          <a:blip r:embed="rId2"/>
          <a:stretch>
            <a:fillRect/>
          </a:stretch>
        </p:blipFill>
        <p:spPr>
          <a:xfrm>
            <a:off x="789341" y="1825626"/>
            <a:ext cx="7370886" cy="4144100"/>
          </a:xfrm>
          <a:prstGeom prst="rect">
            <a:avLst/>
          </a:prstGeom>
        </p:spPr>
      </p:pic>
      <p:sp>
        <p:nvSpPr>
          <p:cNvPr id="8" name="TextBox 7"/>
          <p:cNvSpPr txBox="1"/>
          <p:nvPr/>
        </p:nvSpPr>
        <p:spPr>
          <a:xfrm>
            <a:off x="8556171" y="1580606"/>
            <a:ext cx="3161212" cy="3416320"/>
          </a:xfrm>
          <a:prstGeom prst="rect">
            <a:avLst/>
          </a:prstGeom>
          <a:noFill/>
        </p:spPr>
        <p:txBody>
          <a:bodyPr wrap="square" rtlCol="0">
            <a:spAutoFit/>
          </a:bodyPr>
          <a:lstStyle/>
          <a:p>
            <a:r>
              <a:rPr lang="en-GB" sz="2400" dirty="0" smtClean="0"/>
              <a:t>Phonics bug uses interesting and exciting videos to grab the children’s attention. The children love to join in by saying what they see. This encourages recognises initial and end sounds.</a:t>
            </a:r>
            <a:endParaRPr lang="en-GB" sz="2400" dirty="0"/>
          </a:p>
        </p:txBody>
      </p:sp>
    </p:spTree>
    <p:extLst>
      <p:ext uri="{BB962C8B-B14F-4D97-AF65-F5344CB8AC3E}">
        <p14:creationId xmlns:p14="http://schemas.microsoft.com/office/powerpoint/2010/main" val="18282702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Phonics Bug</a:t>
            </a:r>
            <a:endParaRPr lang="en-GB" dirty="0"/>
          </a:p>
        </p:txBody>
      </p:sp>
      <p:pic>
        <p:nvPicPr>
          <p:cNvPr id="4" name="Content Placeholder 3"/>
          <p:cNvPicPr>
            <a:picLocks noGrp="1" noChangeAspect="1"/>
          </p:cNvPicPr>
          <p:nvPr>
            <p:ph idx="1"/>
          </p:nvPr>
        </p:nvPicPr>
        <p:blipFill>
          <a:blip r:embed="rId2"/>
          <a:stretch>
            <a:fillRect/>
          </a:stretch>
        </p:blipFill>
        <p:spPr>
          <a:xfrm>
            <a:off x="838200" y="1468620"/>
            <a:ext cx="7739489" cy="4351338"/>
          </a:xfrm>
          <a:prstGeom prst="rect">
            <a:avLst/>
          </a:prstGeom>
        </p:spPr>
      </p:pic>
      <p:sp>
        <p:nvSpPr>
          <p:cNvPr id="5" name="TextBox 4"/>
          <p:cNvSpPr txBox="1"/>
          <p:nvPr/>
        </p:nvSpPr>
        <p:spPr>
          <a:xfrm>
            <a:off x="8577689" y="1468620"/>
            <a:ext cx="3161212" cy="1938992"/>
          </a:xfrm>
          <a:prstGeom prst="rect">
            <a:avLst/>
          </a:prstGeom>
          <a:noFill/>
        </p:spPr>
        <p:txBody>
          <a:bodyPr wrap="square" rtlCol="0">
            <a:spAutoFit/>
          </a:bodyPr>
          <a:lstStyle/>
          <a:p>
            <a:r>
              <a:rPr lang="en-GB" sz="2400" dirty="0" smtClean="0"/>
              <a:t>Once the children have learnt the first few sounds we will begin to sound out using our phonics hands. </a:t>
            </a:r>
            <a:endParaRPr lang="en-GB" sz="2400" dirty="0"/>
          </a:p>
        </p:txBody>
      </p:sp>
    </p:spTree>
    <p:extLst>
      <p:ext uri="{BB962C8B-B14F-4D97-AF65-F5344CB8AC3E}">
        <p14:creationId xmlns:p14="http://schemas.microsoft.com/office/powerpoint/2010/main" val="328263113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Learning to write</a:t>
            </a:r>
            <a:endParaRPr lang="en-GB" dirty="0"/>
          </a:p>
        </p:txBody>
      </p:sp>
      <p:pic>
        <p:nvPicPr>
          <p:cNvPr id="4" name="Content Placeholder 3"/>
          <p:cNvPicPr>
            <a:picLocks noGrp="1" noChangeAspect="1"/>
          </p:cNvPicPr>
          <p:nvPr>
            <p:ph idx="1"/>
          </p:nvPr>
        </p:nvPicPr>
        <p:blipFill>
          <a:blip r:embed="rId2"/>
          <a:stretch>
            <a:fillRect/>
          </a:stretch>
        </p:blipFill>
        <p:spPr>
          <a:xfrm>
            <a:off x="6988901" y="1528468"/>
            <a:ext cx="3752850" cy="3952875"/>
          </a:xfrm>
          <a:prstGeom prst="rect">
            <a:avLst/>
          </a:prstGeom>
        </p:spPr>
      </p:pic>
      <p:sp>
        <p:nvSpPr>
          <p:cNvPr id="5" name="TextBox 4"/>
          <p:cNvSpPr txBox="1"/>
          <p:nvPr/>
        </p:nvSpPr>
        <p:spPr>
          <a:xfrm>
            <a:off x="966651" y="1528468"/>
            <a:ext cx="5721532" cy="3785652"/>
          </a:xfrm>
          <a:prstGeom prst="rect">
            <a:avLst/>
          </a:prstGeom>
          <a:noFill/>
        </p:spPr>
        <p:txBody>
          <a:bodyPr wrap="square" rtlCol="0">
            <a:spAutoFit/>
          </a:bodyPr>
          <a:lstStyle/>
          <a:p>
            <a:r>
              <a:rPr lang="en-GB" sz="2400" dirty="0" smtClean="0"/>
              <a:t>This year we are going to teach the children to write using cursive handwriting. This will enable the children to join their letters at an earlier point in Year One. All letter begin from the bottom of the line so children cannot get mixed up on where to start, this will also help with letter formation. </a:t>
            </a:r>
          </a:p>
          <a:p>
            <a:endParaRPr lang="en-GB" sz="2400" dirty="0"/>
          </a:p>
          <a:p>
            <a:r>
              <a:rPr lang="en-GB" sz="2400" dirty="0" smtClean="0"/>
              <a:t>We will be using a programme called ‘letter join’ that has similar videos to Phonics Bug.</a:t>
            </a:r>
            <a:endParaRPr lang="en-GB" sz="2400" dirty="0"/>
          </a:p>
        </p:txBody>
      </p:sp>
    </p:spTree>
    <p:extLst>
      <p:ext uri="{BB962C8B-B14F-4D97-AF65-F5344CB8AC3E}">
        <p14:creationId xmlns:p14="http://schemas.microsoft.com/office/powerpoint/2010/main" val="1085925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Using </a:t>
            </a:r>
            <a:r>
              <a:rPr lang="en-GB" dirty="0" err="1" smtClean="0"/>
              <a:t>letterjoin</a:t>
            </a:r>
            <a:endParaRPr lang="en-GB" dirty="0"/>
          </a:p>
        </p:txBody>
      </p:sp>
      <p:pic>
        <p:nvPicPr>
          <p:cNvPr id="4" name="Content Placeholder 3"/>
          <p:cNvPicPr>
            <a:picLocks noGrp="1" noChangeAspect="1"/>
          </p:cNvPicPr>
          <p:nvPr>
            <p:ph idx="1"/>
          </p:nvPr>
        </p:nvPicPr>
        <p:blipFill>
          <a:blip r:embed="rId2"/>
          <a:stretch>
            <a:fillRect/>
          </a:stretch>
        </p:blipFill>
        <p:spPr>
          <a:xfrm>
            <a:off x="2543067" y="2103438"/>
            <a:ext cx="7105865" cy="3932237"/>
          </a:xfrm>
          <a:prstGeom prst="rect">
            <a:avLst/>
          </a:prstGeom>
        </p:spPr>
      </p:pic>
    </p:spTree>
    <p:extLst>
      <p:ext uri="{BB962C8B-B14F-4D97-AF65-F5344CB8AC3E}">
        <p14:creationId xmlns:p14="http://schemas.microsoft.com/office/powerpoint/2010/main" val="292719464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How can I help my child at home?</a:t>
            </a:r>
          </a:p>
        </p:txBody>
      </p:sp>
      <p:sp>
        <p:nvSpPr>
          <p:cNvPr id="3" name="Content Placeholder 2"/>
          <p:cNvSpPr>
            <a:spLocks noGrp="1"/>
          </p:cNvSpPr>
          <p:nvPr>
            <p:ph idx="1"/>
          </p:nvPr>
        </p:nvSpPr>
        <p:spPr/>
        <p:txBody>
          <a:bodyPr>
            <a:normAutofit/>
          </a:bodyPr>
          <a:lstStyle/>
          <a:p>
            <a:r>
              <a:rPr lang="en-GB" sz="3600" dirty="0" smtClean="0"/>
              <a:t>Each child will have a Phase 2 sound book that teachers will use on a weakly basis to asses progress.</a:t>
            </a:r>
          </a:p>
          <a:p>
            <a:r>
              <a:rPr lang="en-GB" sz="3600" dirty="0" smtClean="0"/>
              <a:t>Spend a few minutes a day looking at the sounds that we have learnt so far (these will be on the weekly round up).</a:t>
            </a:r>
            <a:endParaRPr lang="en-GB" sz="3600" dirty="0"/>
          </a:p>
        </p:txBody>
      </p:sp>
    </p:spTree>
    <p:extLst>
      <p:ext uri="{BB962C8B-B14F-4D97-AF65-F5344CB8AC3E}">
        <p14:creationId xmlns:p14="http://schemas.microsoft.com/office/powerpoint/2010/main" val="175401402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642593"/>
            <a:ext cx="10036629" cy="1382149"/>
          </a:xfrm>
        </p:spPr>
        <p:txBody>
          <a:bodyPr>
            <a:normAutofit fontScale="90000"/>
          </a:bodyPr>
          <a:lstStyle/>
          <a:p>
            <a:r>
              <a:rPr lang="en-GB" dirty="0" smtClean="0"/>
              <a:t>How can I help my child at home?</a:t>
            </a:r>
            <a:endParaRPr lang="en-GB" dirty="0"/>
          </a:p>
        </p:txBody>
      </p:sp>
      <p:sp>
        <p:nvSpPr>
          <p:cNvPr id="3" name="Content Placeholder 2"/>
          <p:cNvSpPr>
            <a:spLocks noGrp="1"/>
          </p:cNvSpPr>
          <p:nvPr>
            <p:ph idx="1"/>
          </p:nvPr>
        </p:nvSpPr>
        <p:spPr>
          <a:xfrm>
            <a:off x="838200" y="2191385"/>
            <a:ext cx="10515600" cy="4666615"/>
          </a:xfrm>
        </p:spPr>
        <p:txBody>
          <a:bodyPr>
            <a:normAutofit/>
          </a:bodyPr>
          <a:lstStyle/>
          <a:p>
            <a:pPr>
              <a:buFontTx/>
              <a:buChar char="-"/>
            </a:pPr>
            <a:r>
              <a:rPr lang="en-GB" sz="2800" dirty="0" smtClean="0"/>
              <a:t>Each child will have a paperback reading book in their reading folder.</a:t>
            </a:r>
          </a:p>
          <a:p>
            <a:pPr>
              <a:buFontTx/>
              <a:buChar char="-"/>
            </a:pPr>
            <a:r>
              <a:rPr lang="en-GB" sz="2800" dirty="0" smtClean="0"/>
              <a:t>Make a quiet space with no distractions- </a:t>
            </a:r>
            <a:r>
              <a:rPr lang="en-GB" sz="2800" dirty="0" err="1" smtClean="0"/>
              <a:t>espically</a:t>
            </a:r>
            <a:r>
              <a:rPr lang="en-GB" sz="2800" dirty="0" smtClean="0"/>
              <a:t> the TV!</a:t>
            </a:r>
            <a:endParaRPr lang="en-GB" sz="2800" dirty="0" smtClean="0"/>
          </a:p>
          <a:p>
            <a:pPr>
              <a:buFontTx/>
              <a:buChar char="-"/>
            </a:pPr>
            <a:r>
              <a:rPr lang="en-GB" sz="2800" dirty="0" smtClean="0"/>
              <a:t>Start by </a:t>
            </a:r>
            <a:r>
              <a:rPr lang="en-GB" sz="2800" dirty="0" smtClean="0"/>
              <a:t>looking </a:t>
            </a:r>
            <a:r>
              <a:rPr lang="en-GB" sz="2800" dirty="0" smtClean="0"/>
              <a:t>at the images; what can your child predict about what the book may be about?</a:t>
            </a:r>
          </a:p>
          <a:p>
            <a:pPr>
              <a:buFontTx/>
              <a:buChar char="-"/>
            </a:pPr>
            <a:r>
              <a:rPr lang="en-GB" sz="2800" dirty="0" smtClean="0"/>
              <a:t> tell them the title; do they understand what the words of the title mean?; does the title coincide with your child’s prediction of what the book will be about</a:t>
            </a:r>
            <a:r>
              <a:rPr lang="en-GB" sz="2800" dirty="0" smtClean="0"/>
              <a:t>?</a:t>
            </a:r>
          </a:p>
          <a:p>
            <a:pPr>
              <a:buFontTx/>
              <a:buChar char="-"/>
            </a:pPr>
            <a:r>
              <a:rPr lang="en-GB" sz="2800" dirty="0" smtClean="0"/>
              <a:t>Be enthusiastic! </a:t>
            </a:r>
            <a:endParaRPr lang="en-GB" sz="2800" dirty="0" smtClean="0"/>
          </a:p>
        </p:txBody>
      </p:sp>
    </p:spTree>
    <p:extLst>
      <p:ext uri="{BB962C8B-B14F-4D97-AF65-F5344CB8AC3E}">
        <p14:creationId xmlns:p14="http://schemas.microsoft.com/office/powerpoint/2010/main" val="3968664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4754" t="9017" r="25569" b="14554"/>
          <a:stretch/>
        </p:blipFill>
        <p:spPr>
          <a:xfrm>
            <a:off x="1138299" y="378823"/>
            <a:ext cx="9912877" cy="6113417"/>
          </a:xfrm>
          <a:prstGeom prst="rect">
            <a:avLst/>
          </a:prstGeom>
        </p:spPr>
      </p:pic>
    </p:spTree>
    <p:extLst>
      <p:ext uri="{BB962C8B-B14F-4D97-AF65-F5344CB8AC3E}">
        <p14:creationId xmlns:p14="http://schemas.microsoft.com/office/powerpoint/2010/main" val="334071171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Sounding out and Blending with you child.</a:t>
            </a:r>
            <a:endParaRPr lang="en-GB" dirty="0"/>
          </a:p>
        </p:txBody>
      </p:sp>
      <p:sp>
        <p:nvSpPr>
          <p:cNvPr id="3" name="Content Placeholder 2"/>
          <p:cNvSpPr>
            <a:spLocks noGrp="1"/>
          </p:cNvSpPr>
          <p:nvPr>
            <p:ph idx="1"/>
          </p:nvPr>
        </p:nvSpPr>
        <p:spPr>
          <a:xfrm>
            <a:off x="838200" y="2343831"/>
            <a:ext cx="10515600" cy="4666615"/>
          </a:xfrm>
        </p:spPr>
        <p:txBody>
          <a:bodyPr>
            <a:normAutofit/>
          </a:bodyPr>
          <a:lstStyle/>
          <a:p>
            <a:r>
              <a:rPr lang="en-GB" dirty="0" smtClean="0"/>
              <a:t>When reading the book:</a:t>
            </a:r>
          </a:p>
          <a:p>
            <a:pPr>
              <a:buFontTx/>
              <a:buChar char="-"/>
            </a:pPr>
            <a:r>
              <a:rPr lang="en-GB" dirty="0" smtClean="0"/>
              <a:t>With your child support them sounding out and blending the words there (you might need to sound it out for them and then they copy, pointing to each sound as you say it)</a:t>
            </a:r>
          </a:p>
          <a:p>
            <a:pPr>
              <a:buFontTx/>
              <a:buChar char="-"/>
            </a:pPr>
            <a:r>
              <a:rPr lang="en-GB" dirty="0" smtClean="0"/>
              <a:t>TOP TIP: re-read each sentence as you sound it out for the </a:t>
            </a:r>
            <a:r>
              <a:rPr lang="en-GB" dirty="0" smtClean="0"/>
              <a:t>child.</a:t>
            </a:r>
            <a:endParaRPr lang="en-GB" dirty="0" smtClean="0"/>
          </a:p>
        </p:txBody>
      </p:sp>
      <p:pic>
        <p:nvPicPr>
          <p:cNvPr id="4" name="Picture 3"/>
          <p:cNvPicPr>
            <a:picLocks noChangeAspect="1"/>
          </p:cNvPicPr>
          <p:nvPr/>
        </p:nvPicPr>
        <p:blipFill rotWithShape="1">
          <a:blip r:embed="rId2"/>
          <a:srcRect l="40550" t="17836" r="25569" b="50809"/>
          <a:stretch/>
        </p:blipFill>
        <p:spPr>
          <a:xfrm>
            <a:off x="3317966" y="4023995"/>
            <a:ext cx="4820193" cy="2508069"/>
          </a:xfrm>
          <a:prstGeom prst="rect">
            <a:avLst/>
          </a:prstGeom>
        </p:spPr>
      </p:pic>
    </p:spTree>
    <p:extLst>
      <p:ext uri="{BB962C8B-B14F-4D97-AF65-F5344CB8AC3E}">
        <p14:creationId xmlns:p14="http://schemas.microsoft.com/office/powerpoint/2010/main" val="74153013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 go yourself</a:t>
            </a:r>
            <a:endParaRPr lang="en-GB" dirty="0"/>
          </a:p>
        </p:txBody>
      </p:sp>
      <p:sp>
        <p:nvSpPr>
          <p:cNvPr id="3" name="TextBox 2"/>
          <p:cNvSpPr txBox="1"/>
          <p:nvPr/>
        </p:nvSpPr>
        <p:spPr>
          <a:xfrm>
            <a:off x="1227909" y="2403565"/>
            <a:ext cx="10515600" cy="1446550"/>
          </a:xfrm>
          <a:prstGeom prst="rect">
            <a:avLst/>
          </a:prstGeom>
          <a:noFill/>
        </p:spPr>
        <p:txBody>
          <a:bodyPr wrap="square" rtlCol="0">
            <a:spAutoFit/>
          </a:bodyPr>
          <a:lstStyle/>
          <a:p>
            <a:r>
              <a:rPr lang="en-GB" sz="8800" dirty="0" smtClean="0"/>
              <a:t>Stop!          can not kip.</a:t>
            </a:r>
            <a:endParaRPr lang="en-GB" sz="8800" dirty="0"/>
          </a:p>
        </p:txBody>
      </p:sp>
      <p:pic>
        <p:nvPicPr>
          <p:cNvPr id="1026" name="Picture 2" descr="Image result for o alpha block"/>
          <p:cNvPicPr>
            <a:picLocks noChangeAspect="1" noChangeArrowheads="1"/>
          </p:cNvPicPr>
          <p:nvPr/>
        </p:nvPicPr>
        <p:blipFill rotWithShape="1">
          <a:blip r:embed="rId2">
            <a:extLst>
              <a:ext uri="{28A0092B-C50C-407E-A947-70E740481C1C}">
                <a14:useLocalDpi xmlns:a14="http://schemas.microsoft.com/office/drawing/2010/main" val="0"/>
              </a:ext>
            </a:extLst>
          </a:blip>
          <a:srcRect l="34984" t="18586" r="34708" b="5622"/>
          <a:stretch/>
        </p:blipFill>
        <p:spPr bwMode="auto">
          <a:xfrm>
            <a:off x="4570274" y="2014194"/>
            <a:ext cx="2178869" cy="30567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430919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683532"/>
            <a:ext cx="12246181" cy="5562872"/>
          </a:xfrm>
          <a:prstGeom prst="rect">
            <a:avLst/>
          </a:prstGeom>
        </p:spPr>
      </p:pic>
    </p:spTree>
    <p:extLst>
      <p:ext uri="{BB962C8B-B14F-4D97-AF65-F5344CB8AC3E}">
        <p14:creationId xmlns:p14="http://schemas.microsoft.com/office/powerpoint/2010/main" val="141735269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762000"/>
            <a:ext cx="12192000" cy="5492776"/>
          </a:xfrm>
          <a:prstGeom prst="rect">
            <a:avLst/>
          </a:prstGeom>
        </p:spPr>
      </p:pic>
    </p:spTree>
    <p:extLst>
      <p:ext uri="{BB962C8B-B14F-4D97-AF65-F5344CB8AC3E}">
        <p14:creationId xmlns:p14="http://schemas.microsoft.com/office/powerpoint/2010/main" val="339524190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700359"/>
            <a:ext cx="12192000" cy="5474973"/>
          </a:xfrm>
          <a:prstGeom prst="rect">
            <a:avLst/>
          </a:prstGeom>
        </p:spPr>
      </p:pic>
    </p:spTree>
    <p:extLst>
      <p:ext uri="{BB962C8B-B14F-4D97-AF65-F5344CB8AC3E}">
        <p14:creationId xmlns:p14="http://schemas.microsoft.com/office/powerpoint/2010/main" val="282447920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741638"/>
            <a:ext cx="12204192" cy="5547360"/>
          </a:xfrm>
          <a:prstGeom prst="rect">
            <a:avLst/>
          </a:prstGeom>
        </p:spPr>
      </p:pic>
    </p:spTree>
    <p:extLst>
      <p:ext uri="{BB962C8B-B14F-4D97-AF65-F5344CB8AC3E}">
        <p14:creationId xmlns:p14="http://schemas.microsoft.com/office/powerpoint/2010/main" val="43604083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When should my child’s book be changed?</a:t>
            </a:r>
            <a:endParaRPr lang="en-GB" dirty="0"/>
          </a:p>
        </p:txBody>
      </p:sp>
      <p:sp>
        <p:nvSpPr>
          <p:cNvPr id="3" name="Content Placeholder 2"/>
          <p:cNvSpPr>
            <a:spLocks noGrp="1"/>
          </p:cNvSpPr>
          <p:nvPr>
            <p:ph idx="1"/>
          </p:nvPr>
        </p:nvSpPr>
        <p:spPr/>
        <p:txBody>
          <a:bodyPr>
            <a:normAutofit/>
          </a:bodyPr>
          <a:lstStyle/>
          <a:p>
            <a:r>
              <a:rPr lang="en-GB" sz="2400" dirty="0" smtClean="0"/>
              <a:t>Mrs Jones and Mrs Rowe will listen to each child share their sound book weekly.</a:t>
            </a:r>
          </a:p>
          <a:p>
            <a:r>
              <a:rPr lang="en-GB" sz="2400" dirty="0" smtClean="0"/>
              <a:t>Paper back reading books will be changed (if needed) on Mondays and Thursday.</a:t>
            </a:r>
          </a:p>
          <a:p>
            <a:r>
              <a:rPr lang="en-GB" sz="2400" dirty="0" err="1" smtClean="0"/>
              <a:t>Ebooks</a:t>
            </a:r>
            <a:r>
              <a:rPr lang="en-GB" sz="2400" dirty="0" smtClean="0"/>
              <a:t> will be checked and allocated if need on a Wednesday.</a:t>
            </a:r>
          </a:p>
          <a:p>
            <a:r>
              <a:rPr lang="en-GB" sz="2400" dirty="0" smtClean="0"/>
              <a:t>If you would like you child's book changed before please speak to your class teacher.</a:t>
            </a:r>
          </a:p>
        </p:txBody>
      </p:sp>
    </p:spTree>
    <p:extLst>
      <p:ext uri="{BB962C8B-B14F-4D97-AF65-F5344CB8AC3E}">
        <p14:creationId xmlns:p14="http://schemas.microsoft.com/office/powerpoint/2010/main" val="366348924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Any questions?</a:t>
            </a:r>
            <a:endParaRPr lang="en-GB" dirty="0"/>
          </a:p>
        </p:txBody>
      </p:sp>
      <p:sp>
        <p:nvSpPr>
          <p:cNvPr id="5" name="Subtitle 4"/>
          <p:cNvSpPr>
            <a:spLocks noGrp="1"/>
          </p:cNvSpPr>
          <p:nvPr>
            <p:ph type="subTitle" idx="1"/>
          </p:nvPr>
        </p:nvSpPr>
        <p:spPr/>
        <p:txBody>
          <a:bodyPr/>
          <a:lstStyle/>
          <a:p>
            <a:r>
              <a:rPr lang="en-GB" dirty="0" smtClean="0"/>
              <a:t>Thank you for coming!</a:t>
            </a:r>
            <a:endParaRPr lang="en-GB" dirty="0"/>
          </a:p>
        </p:txBody>
      </p:sp>
    </p:spTree>
    <p:extLst>
      <p:ext uri="{BB962C8B-B14F-4D97-AF65-F5344CB8AC3E}">
        <p14:creationId xmlns:p14="http://schemas.microsoft.com/office/powerpoint/2010/main" val="409095843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ppt/theme/theme2.xml><?xml version="1.0" encoding="utf-8"?>
<a:theme xmlns:a="http://schemas.openxmlformats.org/drawingml/2006/main" name="1_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Savon</Template>
  <TotalTime>1466</TotalTime>
  <Words>774</Words>
  <Application>Microsoft Office PowerPoint</Application>
  <PresentationFormat>Widescreen</PresentationFormat>
  <Paragraphs>64</Paragraphs>
  <Slides>21</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21</vt:i4>
      </vt:variant>
    </vt:vector>
  </HeadingPairs>
  <TitlesOfParts>
    <vt:vector size="26" baseType="lpstr">
      <vt:lpstr>Calibri</vt:lpstr>
      <vt:lpstr>Century Gothic</vt:lpstr>
      <vt:lpstr>Garamond</vt:lpstr>
      <vt:lpstr>Savon</vt:lpstr>
      <vt:lpstr>1_Savon</vt:lpstr>
      <vt:lpstr>Phonics Phase 2</vt:lpstr>
      <vt:lpstr>What is Phonics?</vt:lpstr>
      <vt:lpstr>Useful Vocabulary </vt:lpstr>
      <vt:lpstr>What is Phase 2 Phonics?</vt:lpstr>
      <vt:lpstr>Initial and End Sounds</vt:lpstr>
      <vt:lpstr>Phonics Bug</vt:lpstr>
      <vt:lpstr>Phonics Bug</vt:lpstr>
      <vt:lpstr>Phonics Bug</vt:lpstr>
      <vt:lpstr>Learning to write</vt:lpstr>
      <vt:lpstr>Using letterjoin</vt:lpstr>
      <vt:lpstr>How can I help my child at home?</vt:lpstr>
      <vt:lpstr>How can I help my child at home?</vt:lpstr>
      <vt:lpstr>PowerPoint Presentation</vt:lpstr>
      <vt:lpstr>Sounding out and Blending with you child.</vt:lpstr>
      <vt:lpstr>Have a go yourself</vt:lpstr>
      <vt:lpstr>PowerPoint Presentation</vt:lpstr>
      <vt:lpstr>PowerPoint Presentation</vt:lpstr>
      <vt:lpstr>PowerPoint Presentation</vt:lpstr>
      <vt:lpstr>PowerPoint Presentation</vt:lpstr>
      <vt:lpstr>When should my child’s book be changed?</vt:lpstr>
      <vt:lpstr>Any questions?</vt:lpstr>
    </vt:vector>
  </TitlesOfParts>
  <Company>AUO</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Rosie Jones</dc:creator>
  <cp:lastModifiedBy>Rosie Jones</cp:lastModifiedBy>
  <cp:revision>8</cp:revision>
  <cp:lastPrinted>2019-09-23T14:14:33Z</cp:lastPrinted>
  <dcterms:created xsi:type="dcterms:W3CDTF">2019-09-18T15:21:46Z</dcterms:created>
  <dcterms:modified xsi:type="dcterms:W3CDTF">2019-09-23T15:08:06Z</dcterms:modified>
</cp:coreProperties>
</file>